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y="5143500" cx="9144000"/>
  <p:notesSz cx="6858000" cy="9144000"/>
  <p:embeddedFontLst>
    <p:embeddedFont>
      <p:font typeface="Roboto"/>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font" Target="fonts/Roboto-regular.fntdata"/><Relationship Id="rId21" Type="http://schemas.openxmlformats.org/officeDocument/2006/relationships/slide" Target="slides/slide17.xml"/><Relationship Id="rId24" Type="http://schemas.openxmlformats.org/officeDocument/2006/relationships/font" Target="fonts/Roboto-italic.fntdata"/><Relationship Id="rId23" Type="http://schemas.openxmlformats.org/officeDocument/2006/relationships/font" Target="fonts/Roboto-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font" Target="fonts/Roboto-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bdb1b07aad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bdb1b07aad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Katelyn</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bdb1b07aad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bdb1b07aad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Katelyn</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bdb1b07aad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bdb1b07aad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Katelyn</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bdb1b07aad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bdb1b07aad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Marwa</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4ea5edcb3b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4ea5edcb3b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Marwa</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bd5d0ed0a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bd5d0ed0a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Marwa</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4ea5edcb3b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4ea5edcb3b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4ea5edcb3b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4ea5edcb3b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you learned about this workshop&amp; symposium: which department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4ea5edcb3b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4ea5edcb3b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Jon</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4ea5edcb3b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4ea5edcb3b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Being able to communicate the research that you are doing in a concise, clear format is very important to being a successful scientist of any discipline.  Due to the great diversity that is research, students need to be able to convey why their research is important, what they are doing, and their results to a wide audience and they need to be able to do so in a way that is fast and understandable.  That is why abstracts are important.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Jon</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4ea5edcb3b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4ea5edcb3b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Jon</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4ea5edcb3b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4ea5edcb3b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Jon</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4ea5edcb3b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4ea5edcb3b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Jon</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4ea5edcb3b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4ea5edcb3b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Drew</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bdb1b07aad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bdb1b07aad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Hannah</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bdb1b07aad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bdb1b07aad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Hannah</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C9DAF8"/>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png"/><Relationship Id="rId4" Type="http://schemas.openxmlformats.org/officeDocument/2006/relationships/hyperlink" Target="http://easterbrook.ca/steve/2010/01/how-to-write-a-scientific-abstract-in-six-easy-step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2.png"/><Relationship Id="rId4" Type="http://schemas.openxmlformats.org/officeDocument/2006/relationships/hyperlink" Target="http://easterbrook.ca/steve/2010/01/how-to-write-a-scientific-abstract-in-six-easy-step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2.png"/><Relationship Id="rId4" Type="http://schemas.openxmlformats.org/officeDocument/2006/relationships/hyperlink" Target="http://easterbrook.ca/steve/2010/01/how-to-write-a-scientific-abstract-in-six-easy-step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2.png"/><Relationship Id="rId4" Type="http://schemas.openxmlformats.org/officeDocument/2006/relationships/hyperlink" Target="http://easterbrook.ca/steve/2010/01/how-to-write-a-scientific-abstract-in-six-easy-step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s://lsa.umich.edu/sweetland/undergraduates/writing-support" TargetMode="External"/><Relationship Id="rId4" Type="http://schemas.openxmlformats.org/officeDocument/2006/relationships/hyperlink" Target="https://umdearborn.edu/casl/undergraduate-programs/academic-support/writing-center" TargetMode="External"/><Relationship Id="rId5" Type="http://schemas.openxmlformats.org/officeDocument/2006/relationships/hyperlink" Target="https://www.umflint.edu/writingcenter/writing-center-home" TargetMode="External"/><Relationship Id="rId6"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s://www.youtube.com/watch?v=JKog0lk3DXo" TargetMode="External"/><Relationship Id="rId4" Type="http://schemas.openxmlformats.org/officeDocument/2006/relationships/hyperlink" Target="https://www.youtube.com/watch?v=ECic_pHHJIc" TargetMode="External"/><Relationship Id="rId5"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www.ncbi.nlm.nih.gov/pmc/articles/PMC3009394/"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 Id="rId4" Type="http://schemas.openxmlformats.org/officeDocument/2006/relationships/hyperlink" Target="http://easterbrook.ca/steve/2010/01/how-to-write-a-scientific-abstract-in-six-easy-step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 Id="rId4" Type="http://schemas.openxmlformats.org/officeDocument/2006/relationships/hyperlink" Target="http://easterbrook.ca/steve/2010/01/how-to-write-a-scientific-abstract-in-six-easy-step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png"/><Relationship Id="rId4" Type="http://schemas.openxmlformats.org/officeDocument/2006/relationships/hyperlink" Target="http://easterbrook.ca/steve/2010/01/how-to-write-a-scientific-abstract-in-six-easy-step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t>HOW TO WRITE AN ABSTRACT</a:t>
            </a:r>
            <a:endParaRPr b="1"/>
          </a:p>
        </p:txBody>
      </p:sp>
      <p:pic>
        <p:nvPicPr>
          <p:cNvPr id="55" name="Google Shape;55;p13"/>
          <p:cNvPicPr preferRelativeResize="0"/>
          <p:nvPr/>
        </p:nvPicPr>
        <p:blipFill>
          <a:blip r:embed="rId3">
            <a:alphaModFix/>
          </a:blip>
          <a:stretch>
            <a:fillRect/>
          </a:stretch>
        </p:blipFill>
        <p:spPr>
          <a:xfrm>
            <a:off x="0" y="3369875"/>
            <a:ext cx="9144002" cy="1773625"/>
          </a:xfrm>
          <a:prstGeom prst="rect">
            <a:avLst/>
          </a:prstGeom>
          <a:noFill/>
          <a:ln>
            <a:noFill/>
          </a:ln>
        </p:spPr>
      </p:pic>
      <p:sp>
        <p:nvSpPr>
          <p:cNvPr id="56" name="Google Shape;56;p13"/>
          <p:cNvSpPr txBox="1"/>
          <p:nvPr/>
        </p:nvSpPr>
        <p:spPr>
          <a:xfrm>
            <a:off x="2334300" y="2742350"/>
            <a:ext cx="4475400" cy="534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i="1" lang="en"/>
              <a:t>Twitter: @URSymposium </a:t>
            </a:r>
            <a:endParaRPr b="1" i="1"/>
          </a:p>
          <a:p>
            <a:pPr indent="0" lvl="0" marL="0" rtl="0" algn="ctr">
              <a:spcBef>
                <a:spcPts val="0"/>
              </a:spcBef>
              <a:spcAft>
                <a:spcPts val="0"/>
              </a:spcAft>
              <a:buNone/>
            </a:pPr>
            <a:r>
              <a:rPr b="1" i="1" lang="en"/>
              <a:t>Facebook: Undergraduate Research Symposium</a:t>
            </a:r>
            <a:endParaRPr b="1" i="1"/>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300"/>
              <a:t>WRITING AN ABSTRACT IN 6 STEPS: Step 4</a:t>
            </a:r>
            <a:endParaRPr b="1" sz="2300"/>
          </a:p>
        </p:txBody>
      </p:sp>
      <p:sp>
        <p:nvSpPr>
          <p:cNvPr id="121" name="Google Shape;121;p22"/>
          <p:cNvSpPr txBox="1"/>
          <p:nvPr>
            <p:ph idx="1" type="body"/>
          </p:nvPr>
        </p:nvSpPr>
        <p:spPr>
          <a:xfrm>
            <a:off x="311700" y="1152475"/>
            <a:ext cx="71457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00"/>
                </a:solidFill>
              </a:rPr>
              <a:t>Step 4: Explain, in one sentence, how you tackled the research question. </a:t>
            </a:r>
            <a:endParaRPr b="1">
              <a:solidFill>
                <a:srgbClr val="000000"/>
              </a:solidFill>
            </a:endParaRPr>
          </a:p>
          <a:p>
            <a:pPr indent="-342900" lvl="0" marL="457200" rtl="0" algn="l">
              <a:spcBef>
                <a:spcPts val="1600"/>
              </a:spcBef>
              <a:spcAft>
                <a:spcPts val="0"/>
              </a:spcAft>
              <a:buClr>
                <a:srgbClr val="000000"/>
              </a:buClr>
              <a:buSzPts val="1800"/>
              <a:buChar char="●"/>
            </a:pPr>
            <a:r>
              <a:rPr lang="en">
                <a:solidFill>
                  <a:srgbClr val="000000"/>
                </a:solidFill>
              </a:rPr>
              <a:t>What’s your big new idea?</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what’s the new perspective you have adopted?</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What’s your overall view on the question you introduced in step 2?)</a:t>
            </a:r>
            <a:endParaRPr>
              <a:solidFill>
                <a:srgbClr val="000000"/>
              </a:solidFill>
            </a:endParaRPr>
          </a:p>
          <a:p>
            <a:pPr indent="0" lvl="0" marL="0" rtl="0" algn="l">
              <a:spcBef>
                <a:spcPts val="1600"/>
              </a:spcBef>
              <a:spcAft>
                <a:spcPts val="0"/>
              </a:spcAft>
              <a:buNone/>
            </a:pPr>
            <a:r>
              <a:rPr lang="en">
                <a:solidFill>
                  <a:srgbClr val="000000"/>
                </a:solidFill>
              </a:rPr>
              <a:t>Example: </a:t>
            </a:r>
            <a:r>
              <a:rPr i="1" lang="en">
                <a:solidFill>
                  <a:srgbClr val="000000"/>
                </a:solidFill>
              </a:rPr>
              <a:t>Herein, we made 100 different banana bread recipes and had 3 individuals bake and rate each recipe.</a:t>
            </a:r>
            <a:endParaRPr i="1">
              <a:solidFill>
                <a:srgbClr val="000000"/>
              </a:solidFill>
            </a:endParaRPr>
          </a:p>
          <a:p>
            <a:pPr indent="0" lvl="0" marL="0" rtl="0" algn="l">
              <a:spcBef>
                <a:spcPts val="1600"/>
              </a:spcBef>
              <a:spcAft>
                <a:spcPts val="1600"/>
              </a:spcAft>
              <a:buNone/>
            </a:pPr>
            <a:r>
              <a:t/>
            </a:r>
            <a:endParaRPr>
              <a:solidFill>
                <a:srgbClr val="000000"/>
              </a:solidFill>
            </a:endParaRPr>
          </a:p>
        </p:txBody>
      </p:sp>
      <p:pic>
        <p:nvPicPr>
          <p:cNvPr id="122" name="Google Shape;122;p22"/>
          <p:cNvPicPr preferRelativeResize="0"/>
          <p:nvPr/>
        </p:nvPicPr>
        <p:blipFill>
          <a:blip r:embed="rId3">
            <a:alphaModFix/>
          </a:blip>
          <a:stretch>
            <a:fillRect/>
          </a:stretch>
        </p:blipFill>
        <p:spPr>
          <a:xfrm>
            <a:off x="7575400" y="0"/>
            <a:ext cx="1568600" cy="1367775"/>
          </a:xfrm>
          <a:prstGeom prst="rect">
            <a:avLst/>
          </a:prstGeom>
          <a:noFill/>
          <a:ln>
            <a:noFill/>
          </a:ln>
        </p:spPr>
      </p:pic>
      <p:sp>
        <p:nvSpPr>
          <p:cNvPr id="123" name="Google Shape;123;p22"/>
          <p:cNvSpPr txBox="1"/>
          <p:nvPr/>
        </p:nvSpPr>
        <p:spPr>
          <a:xfrm>
            <a:off x="372875" y="4703625"/>
            <a:ext cx="7589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Adapted from: “</a:t>
            </a:r>
            <a:r>
              <a:rPr lang="en" u="sng">
                <a:solidFill>
                  <a:schemeClr val="hlink"/>
                </a:solidFill>
                <a:hlinkClick r:id="rId4"/>
              </a:rPr>
              <a:t>How to write a scientific abstract in six easy steps</a:t>
            </a:r>
            <a:r>
              <a:rPr lang="en"/>
              <a: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300"/>
              <a:t>WRITING AN ABSTRACT IN 6 STEPS: Step 5</a:t>
            </a:r>
            <a:endParaRPr b="1" sz="2300"/>
          </a:p>
        </p:txBody>
      </p:sp>
      <p:sp>
        <p:nvSpPr>
          <p:cNvPr id="129" name="Google Shape;129;p23"/>
          <p:cNvSpPr txBox="1"/>
          <p:nvPr>
            <p:ph idx="1" type="body"/>
          </p:nvPr>
        </p:nvSpPr>
        <p:spPr>
          <a:xfrm>
            <a:off x="311700" y="862350"/>
            <a:ext cx="7145700" cy="3774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00"/>
                </a:solidFill>
              </a:rPr>
              <a:t>Step 5: In one sentence, how did you go about doing the research that follows from your big idea.</a:t>
            </a:r>
            <a:endParaRPr b="1">
              <a:solidFill>
                <a:srgbClr val="000000"/>
              </a:solidFill>
            </a:endParaRPr>
          </a:p>
          <a:p>
            <a:pPr indent="-342900" lvl="0" marL="457200" rtl="0" algn="l">
              <a:spcBef>
                <a:spcPts val="1600"/>
              </a:spcBef>
              <a:spcAft>
                <a:spcPts val="0"/>
              </a:spcAft>
              <a:buClr>
                <a:srgbClr val="000000"/>
              </a:buClr>
              <a:buSzPts val="1800"/>
              <a:buChar char="●"/>
            </a:pPr>
            <a:r>
              <a:rPr lang="en">
                <a:solidFill>
                  <a:srgbClr val="000000"/>
                </a:solidFill>
              </a:rPr>
              <a:t>Did you run experiments? Build a piece of software? Carry out case studies?</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Don’t overdo it – we’re still looking for a sentence that you could read aloud without having to stop for breath.</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The word ‘abstract’ means a summary of the main ideas with most of the detail left out.</a:t>
            </a:r>
            <a:endParaRPr>
              <a:solidFill>
                <a:srgbClr val="000000"/>
              </a:solidFill>
            </a:endParaRPr>
          </a:p>
          <a:p>
            <a:pPr indent="0" lvl="0" marL="0" rtl="0" algn="l">
              <a:spcBef>
                <a:spcPts val="1600"/>
              </a:spcBef>
              <a:spcAft>
                <a:spcPts val="0"/>
              </a:spcAft>
              <a:buNone/>
            </a:pPr>
            <a:r>
              <a:rPr lang="en">
                <a:solidFill>
                  <a:srgbClr val="000000"/>
                </a:solidFill>
              </a:rPr>
              <a:t>Example: </a:t>
            </a:r>
            <a:r>
              <a:rPr i="1" lang="en">
                <a:solidFill>
                  <a:srgbClr val="000000"/>
                </a:solidFill>
              </a:rPr>
              <a:t>Each baker rated each recipe on a scale of 1–5 in four different categories: taste, appearance, difficulty and a comparative analysis of taste and difficulty.</a:t>
            </a:r>
            <a:endParaRPr i="1">
              <a:solidFill>
                <a:srgbClr val="000000"/>
              </a:solidFill>
            </a:endParaRPr>
          </a:p>
          <a:p>
            <a:pPr indent="0" lvl="0" marL="0" rtl="0" algn="l">
              <a:spcBef>
                <a:spcPts val="1600"/>
              </a:spcBef>
              <a:spcAft>
                <a:spcPts val="1600"/>
              </a:spcAft>
              <a:buNone/>
            </a:pPr>
            <a:r>
              <a:t/>
            </a:r>
            <a:endParaRPr>
              <a:solidFill>
                <a:srgbClr val="000000"/>
              </a:solidFill>
            </a:endParaRPr>
          </a:p>
        </p:txBody>
      </p:sp>
      <p:pic>
        <p:nvPicPr>
          <p:cNvPr id="130" name="Google Shape;130;p23"/>
          <p:cNvPicPr preferRelativeResize="0"/>
          <p:nvPr/>
        </p:nvPicPr>
        <p:blipFill>
          <a:blip r:embed="rId3">
            <a:alphaModFix/>
          </a:blip>
          <a:stretch>
            <a:fillRect/>
          </a:stretch>
        </p:blipFill>
        <p:spPr>
          <a:xfrm>
            <a:off x="7575400" y="0"/>
            <a:ext cx="1568600" cy="1367775"/>
          </a:xfrm>
          <a:prstGeom prst="rect">
            <a:avLst/>
          </a:prstGeom>
          <a:noFill/>
          <a:ln>
            <a:noFill/>
          </a:ln>
        </p:spPr>
      </p:pic>
      <p:sp>
        <p:nvSpPr>
          <p:cNvPr id="131" name="Google Shape;131;p23"/>
          <p:cNvSpPr txBox="1"/>
          <p:nvPr/>
        </p:nvSpPr>
        <p:spPr>
          <a:xfrm>
            <a:off x="372875" y="4703625"/>
            <a:ext cx="7589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Adapted from: “</a:t>
            </a:r>
            <a:r>
              <a:rPr lang="en" u="sng">
                <a:solidFill>
                  <a:schemeClr val="hlink"/>
                </a:solidFill>
                <a:hlinkClick r:id="rId4"/>
              </a:rPr>
              <a:t>How to write a scientific abstract in six easy steps</a:t>
            </a:r>
            <a:r>
              <a:rPr lang="en"/>
              <a: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300"/>
              <a:t>WRITING AN ABSTRACT IN 6 STEPS: Step 6</a:t>
            </a:r>
            <a:endParaRPr b="1" sz="2300"/>
          </a:p>
        </p:txBody>
      </p:sp>
      <p:sp>
        <p:nvSpPr>
          <p:cNvPr id="137" name="Google Shape;137;p24"/>
          <p:cNvSpPr txBox="1"/>
          <p:nvPr>
            <p:ph idx="1" type="body"/>
          </p:nvPr>
        </p:nvSpPr>
        <p:spPr>
          <a:xfrm>
            <a:off x="311700" y="1152475"/>
            <a:ext cx="71457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00"/>
                </a:solidFill>
              </a:rPr>
              <a:t>Step 6: As a single sentence, what’s the key impact of your research?</a:t>
            </a:r>
            <a:endParaRPr b="1">
              <a:solidFill>
                <a:srgbClr val="000000"/>
              </a:solidFill>
            </a:endParaRPr>
          </a:p>
          <a:p>
            <a:pPr indent="-342900" lvl="0" marL="457200" rtl="0" algn="l">
              <a:spcBef>
                <a:spcPts val="1600"/>
              </a:spcBef>
              <a:spcAft>
                <a:spcPts val="0"/>
              </a:spcAft>
              <a:buClr>
                <a:srgbClr val="000000"/>
              </a:buClr>
              <a:buSzPts val="1800"/>
              <a:buChar char="●"/>
            </a:pPr>
            <a:r>
              <a:rPr lang="en">
                <a:solidFill>
                  <a:srgbClr val="000000"/>
                </a:solidFill>
              </a:rPr>
              <a:t>Here we’re not looking for the outcome of an experiment: We’re looking for a summary of the implications. </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What does it all mean? </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Why should other people care? </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What can they do with your research.</a:t>
            </a:r>
            <a:endParaRPr>
              <a:solidFill>
                <a:srgbClr val="000000"/>
              </a:solidFill>
            </a:endParaRPr>
          </a:p>
          <a:p>
            <a:pPr indent="0" lvl="0" marL="0" rtl="0" algn="l">
              <a:spcBef>
                <a:spcPts val="1600"/>
              </a:spcBef>
              <a:spcAft>
                <a:spcPts val="0"/>
              </a:spcAft>
              <a:buNone/>
            </a:pPr>
            <a:r>
              <a:rPr lang="en">
                <a:solidFill>
                  <a:srgbClr val="000000"/>
                </a:solidFill>
              </a:rPr>
              <a:t>Example: </a:t>
            </a:r>
            <a:r>
              <a:rPr i="1" lang="en">
                <a:solidFill>
                  <a:srgbClr val="000000"/>
                </a:solidFill>
              </a:rPr>
              <a:t>This study will help bakers chose which banana bread recipe they should follow and will help inform the design of future recipe review studies.</a:t>
            </a:r>
            <a:endParaRPr i="1">
              <a:solidFill>
                <a:srgbClr val="000000"/>
              </a:solidFill>
            </a:endParaRPr>
          </a:p>
          <a:p>
            <a:pPr indent="0" lvl="0" marL="0" rtl="0" algn="l">
              <a:spcBef>
                <a:spcPts val="1600"/>
              </a:spcBef>
              <a:spcAft>
                <a:spcPts val="1600"/>
              </a:spcAft>
              <a:buNone/>
            </a:pPr>
            <a:r>
              <a:t/>
            </a:r>
            <a:endParaRPr>
              <a:solidFill>
                <a:srgbClr val="000000"/>
              </a:solidFill>
            </a:endParaRPr>
          </a:p>
        </p:txBody>
      </p:sp>
      <p:pic>
        <p:nvPicPr>
          <p:cNvPr id="138" name="Google Shape;138;p24"/>
          <p:cNvPicPr preferRelativeResize="0"/>
          <p:nvPr/>
        </p:nvPicPr>
        <p:blipFill>
          <a:blip r:embed="rId3">
            <a:alphaModFix/>
          </a:blip>
          <a:stretch>
            <a:fillRect/>
          </a:stretch>
        </p:blipFill>
        <p:spPr>
          <a:xfrm>
            <a:off x="7575400" y="0"/>
            <a:ext cx="1568600" cy="1367775"/>
          </a:xfrm>
          <a:prstGeom prst="rect">
            <a:avLst/>
          </a:prstGeom>
          <a:noFill/>
          <a:ln>
            <a:noFill/>
          </a:ln>
        </p:spPr>
      </p:pic>
      <p:sp>
        <p:nvSpPr>
          <p:cNvPr id="139" name="Google Shape;139;p24"/>
          <p:cNvSpPr txBox="1"/>
          <p:nvPr/>
        </p:nvSpPr>
        <p:spPr>
          <a:xfrm>
            <a:off x="372875" y="4703625"/>
            <a:ext cx="7589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Adapted from: “</a:t>
            </a:r>
            <a:r>
              <a:rPr lang="en" u="sng">
                <a:solidFill>
                  <a:schemeClr val="hlink"/>
                </a:solidFill>
                <a:hlinkClick r:id="rId4"/>
              </a:rPr>
              <a:t>How to write a scientific abstract in six easy steps</a:t>
            </a:r>
            <a:r>
              <a:rPr lang="en"/>
              <a: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300"/>
              <a:t>WRITING AN ABSTRACT IN 6 STEPS: All together</a:t>
            </a:r>
            <a:endParaRPr b="1" sz="2300"/>
          </a:p>
        </p:txBody>
      </p:sp>
      <p:sp>
        <p:nvSpPr>
          <p:cNvPr id="145" name="Google Shape;145;p25"/>
          <p:cNvSpPr txBox="1"/>
          <p:nvPr>
            <p:ph idx="1" type="body"/>
          </p:nvPr>
        </p:nvSpPr>
        <p:spPr>
          <a:xfrm>
            <a:off x="125250" y="1017725"/>
            <a:ext cx="83301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a:solidFill>
                  <a:schemeClr val="dk1"/>
                </a:solidFill>
              </a:rPr>
              <a:t>There are many cookbooks that have banana bread recipes.                  However, it is hard to know which recipe to follow. It is arduous to make every banana bread and relying on reviews of recipes can be untrustworthy due to differing taste preferences of the reviewer. Herein, we made 100 different banana bread recipes and had 3 individuals bake and rate each recipe. Each baker rated each recipe on a scale of 1–5 in four different categories: taste, appearance, difficulty and a comparative analysis of taste and difficulty. This study will help bakers chose which banana bread recipe they should follow and will help inform the design of future recipe review studies.</a:t>
            </a:r>
            <a:endParaRPr i="1">
              <a:solidFill>
                <a:schemeClr val="dk1"/>
              </a:solidFill>
            </a:endParaRPr>
          </a:p>
          <a:p>
            <a:pPr indent="0" lvl="0" marL="0" rtl="0" algn="l">
              <a:spcBef>
                <a:spcPts val="1600"/>
              </a:spcBef>
              <a:spcAft>
                <a:spcPts val="0"/>
              </a:spcAft>
              <a:buNone/>
            </a:pPr>
            <a:r>
              <a:rPr lang="en">
                <a:solidFill>
                  <a:schemeClr val="dk1"/>
                </a:solidFill>
              </a:rPr>
              <a:t>110 words- yours will likely be longer as the research is more complex (and real!)</a:t>
            </a:r>
            <a:endParaRPr>
              <a:solidFill>
                <a:schemeClr val="dk1"/>
              </a:solidFill>
            </a:endParaRPr>
          </a:p>
          <a:p>
            <a:pPr indent="0" lvl="0" marL="0" rtl="0" algn="l">
              <a:spcBef>
                <a:spcPts val="1600"/>
              </a:spcBef>
              <a:spcAft>
                <a:spcPts val="0"/>
              </a:spcAft>
              <a:buNone/>
            </a:pPr>
            <a:r>
              <a:t/>
            </a:r>
            <a:endParaRPr i="1">
              <a:solidFill>
                <a:schemeClr val="dk1"/>
              </a:solidFill>
            </a:endParaRPr>
          </a:p>
          <a:p>
            <a:pPr indent="0" lvl="0" marL="0" rtl="0" algn="l">
              <a:spcBef>
                <a:spcPts val="1600"/>
              </a:spcBef>
              <a:spcAft>
                <a:spcPts val="0"/>
              </a:spcAft>
              <a:buNone/>
            </a:pPr>
            <a:r>
              <a:t/>
            </a:r>
            <a:endParaRPr i="1">
              <a:solidFill>
                <a:schemeClr val="dk1"/>
              </a:solidFill>
            </a:endParaRPr>
          </a:p>
          <a:p>
            <a:pPr indent="0" lvl="0" marL="0" rtl="0" algn="l">
              <a:spcBef>
                <a:spcPts val="1600"/>
              </a:spcBef>
              <a:spcAft>
                <a:spcPts val="0"/>
              </a:spcAft>
              <a:buNone/>
            </a:pPr>
            <a:r>
              <a:t/>
            </a:r>
            <a:endParaRPr i="1">
              <a:solidFill>
                <a:schemeClr val="dk1"/>
              </a:solidFill>
            </a:endParaRPr>
          </a:p>
          <a:p>
            <a:pPr indent="0" lvl="0" marL="0" rtl="0" algn="l">
              <a:spcBef>
                <a:spcPts val="1600"/>
              </a:spcBef>
              <a:spcAft>
                <a:spcPts val="0"/>
              </a:spcAft>
              <a:buNone/>
            </a:pPr>
            <a:r>
              <a:t/>
            </a:r>
            <a:endParaRPr i="1">
              <a:solidFill>
                <a:schemeClr val="dk1"/>
              </a:solidFill>
            </a:endParaRPr>
          </a:p>
          <a:p>
            <a:pPr indent="0" lvl="0" marL="0" rtl="0" algn="l">
              <a:spcBef>
                <a:spcPts val="1600"/>
              </a:spcBef>
              <a:spcAft>
                <a:spcPts val="0"/>
              </a:spcAft>
              <a:buClr>
                <a:schemeClr val="dk1"/>
              </a:buClr>
              <a:buSzPts val="1100"/>
              <a:buFont typeface="Arial"/>
              <a:buNone/>
            </a:pPr>
            <a:r>
              <a:t/>
            </a:r>
            <a:endParaRPr i="1">
              <a:solidFill>
                <a:schemeClr val="dk1"/>
              </a:solidFill>
            </a:endParaRPr>
          </a:p>
          <a:p>
            <a:pPr indent="0" lvl="0" marL="0" rtl="0" algn="l">
              <a:spcBef>
                <a:spcPts val="1600"/>
              </a:spcBef>
              <a:spcAft>
                <a:spcPts val="1600"/>
              </a:spcAft>
              <a:buNone/>
            </a:pPr>
            <a:r>
              <a:t/>
            </a:r>
            <a:endParaRPr>
              <a:solidFill>
                <a:srgbClr val="000000"/>
              </a:solidFill>
            </a:endParaRPr>
          </a:p>
        </p:txBody>
      </p:sp>
      <p:pic>
        <p:nvPicPr>
          <p:cNvPr id="146" name="Google Shape;146;p25"/>
          <p:cNvPicPr preferRelativeResize="0"/>
          <p:nvPr/>
        </p:nvPicPr>
        <p:blipFill>
          <a:blip r:embed="rId3">
            <a:alphaModFix/>
          </a:blip>
          <a:stretch>
            <a:fillRect/>
          </a:stretch>
        </p:blipFill>
        <p:spPr>
          <a:xfrm>
            <a:off x="7575400" y="0"/>
            <a:ext cx="1568600" cy="1367775"/>
          </a:xfrm>
          <a:prstGeom prst="rect">
            <a:avLst/>
          </a:prstGeom>
          <a:noFill/>
          <a:ln>
            <a:noFill/>
          </a:ln>
        </p:spPr>
      </p:pic>
      <p:sp>
        <p:nvSpPr>
          <p:cNvPr id="147" name="Google Shape;147;p25"/>
          <p:cNvSpPr txBox="1"/>
          <p:nvPr/>
        </p:nvSpPr>
        <p:spPr>
          <a:xfrm>
            <a:off x="372875" y="4703625"/>
            <a:ext cx="7589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Adapted from: “</a:t>
            </a:r>
            <a:r>
              <a:rPr lang="en" u="sng">
                <a:solidFill>
                  <a:schemeClr val="hlink"/>
                </a:solidFill>
                <a:hlinkClick r:id="rId4"/>
              </a:rPr>
              <a:t>How to write a scientific abstract in six easy steps</a:t>
            </a:r>
            <a:r>
              <a:rPr lang="en"/>
              <a: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URS APPLICATION</a:t>
            </a:r>
            <a:endParaRPr b="1"/>
          </a:p>
        </p:txBody>
      </p:sp>
      <p:sp>
        <p:nvSpPr>
          <p:cNvPr id="153" name="Google Shape;153;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500">
                <a:solidFill>
                  <a:schemeClr val="dk1"/>
                </a:solidFill>
                <a:latin typeface="Roboto"/>
                <a:ea typeface="Roboto"/>
                <a:cs typeface="Roboto"/>
                <a:sym typeface="Roboto"/>
              </a:rPr>
              <a:t>SUBMISSION PROMPT: </a:t>
            </a:r>
            <a:endParaRPr b="1" sz="1500">
              <a:solidFill>
                <a:schemeClr val="dk1"/>
              </a:solidFill>
              <a:latin typeface="Roboto"/>
              <a:ea typeface="Roboto"/>
              <a:cs typeface="Roboto"/>
              <a:sym typeface="Roboto"/>
            </a:endParaRPr>
          </a:p>
          <a:p>
            <a:pPr indent="0" lvl="0" marL="0" rtl="0" algn="l">
              <a:spcBef>
                <a:spcPts val="1600"/>
              </a:spcBef>
              <a:spcAft>
                <a:spcPts val="0"/>
              </a:spcAft>
              <a:buNone/>
            </a:pPr>
            <a:r>
              <a:rPr b="1" lang="en" sz="1500">
                <a:solidFill>
                  <a:schemeClr val="dk1"/>
                </a:solidFill>
                <a:latin typeface="Roboto"/>
                <a:ea typeface="Roboto"/>
                <a:cs typeface="Roboto"/>
                <a:sym typeface="Roboto"/>
              </a:rPr>
              <a:t>Please copy and paste your research abstract in the text box below. Abstracts are due February 25th, 2022. (250 word limit) </a:t>
            </a:r>
            <a:r>
              <a:rPr b="1" lang="en" sz="1500">
                <a:solidFill>
                  <a:srgbClr val="DB4437"/>
                </a:solidFill>
                <a:latin typeface="Roboto"/>
                <a:ea typeface="Roboto"/>
                <a:cs typeface="Roboto"/>
                <a:sym typeface="Roboto"/>
              </a:rPr>
              <a:t>*</a:t>
            </a:r>
            <a:endParaRPr b="1" sz="1500">
              <a:solidFill>
                <a:srgbClr val="DB4437"/>
              </a:solidFill>
              <a:latin typeface="Roboto"/>
              <a:ea typeface="Roboto"/>
              <a:cs typeface="Roboto"/>
              <a:sym typeface="Roboto"/>
            </a:endParaRPr>
          </a:p>
          <a:p>
            <a:pPr indent="0" lvl="0" marL="0" rtl="0" algn="l">
              <a:spcBef>
                <a:spcPts val="1600"/>
              </a:spcBef>
              <a:spcAft>
                <a:spcPts val="0"/>
              </a:spcAft>
              <a:buNone/>
            </a:pPr>
            <a:r>
              <a:t/>
            </a:r>
            <a:endParaRPr b="1" sz="1500">
              <a:solidFill>
                <a:srgbClr val="DB4437"/>
              </a:solidFill>
              <a:latin typeface="Roboto"/>
              <a:ea typeface="Roboto"/>
              <a:cs typeface="Roboto"/>
              <a:sym typeface="Roboto"/>
            </a:endParaRPr>
          </a:p>
          <a:p>
            <a:pPr indent="0" lvl="0" marL="0" rtl="0" algn="l">
              <a:spcBef>
                <a:spcPts val="1600"/>
              </a:spcBef>
              <a:spcAft>
                <a:spcPts val="0"/>
              </a:spcAft>
              <a:buNone/>
            </a:pPr>
            <a:r>
              <a:rPr b="1" lang="en" sz="1500">
                <a:solidFill>
                  <a:srgbClr val="DB4437"/>
                </a:solidFill>
                <a:latin typeface="Roboto"/>
                <a:ea typeface="Roboto"/>
                <a:cs typeface="Roboto"/>
                <a:sym typeface="Roboto"/>
              </a:rPr>
              <a:t>What are we looking for?</a:t>
            </a:r>
            <a:endParaRPr b="1" sz="1500">
              <a:solidFill>
                <a:srgbClr val="DB4437"/>
              </a:solidFill>
              <a:latin typeface="Roboto"/>
              <a:ea typeface="Roboto"/>
              <a:cs typeface="Roboto"/>
              <a:sym typeface="Roboto"/>
            </a:endParaRPr>
          </a:p>
          <a:p>
            <a:pPr indent="-323850" lvl="0" marL="457200" rtl="0" algn="l">
              <a:spcBef>
                <a:spcPts val="1600"/>
              </a:spcBef>
              <a:spcAft>
                <a:spcPts val="0"/>
              </a:spcAft>
              <a:buClr>
                <a:srgbClr val="DB4437"/>
              </a:buClr>
              <a:buSzPts val="1500"/>
              <a:buFont typeface="Roboto"/>
              <a:buChar char="-"/>
            </a:pPr>
            <a:r>
              <a:rPr b="1" lang="en" sz="1500">
                <a:solidFill>
                  <a:srgbClr val="DB4437"/>
                </a:solidFill>
                <a:latin typeface="Roboto"/>
                <a:ea typeface="Roboto"/>
                <a:cs typeface="Roboto"/>
                <a:sym typeface="Roboto"/>
              </a:rPr>
              <a:t>Between 150-250 words</a:t>
            </a:r>
            <a:endParaRPr b="1" sz="1500">
              <a:solidFill>
                <a:srgbClr val="DB4437"/>
              </a:solidFill>
              <a:latin typeface="Roboto"/>
              <a:ea typeface="Roboto"/>
              <a:cs typeface="Roboto"/>
              <a:sym typeface="Roboto"/>
            </a:endParaRPr>
          </a:p>
          <a:p>
            <a:pPr indent="-323850" lvl="0" marL="457200" rtl="0" algn="l">
              <a:spcBef>
                <a:spcPts val="0"/>
              </a:spcBef>
              <a:spcAft>
                <a:spcPts val="0"/>
              </a:spcAft>
              <a:buClr>
                <a:srgbClr val="DB4437"/>
              </a:buClr>
              <a:buSzPts val="1500"/>
              <a:buFont typeface="Roboto"/>
              <a:buChar char="-"/>
            </a:pPr>
            <a:r>
              <a:rPr b="1" lang="en" sz="1500">
                <a:solidFill>
                  <a:srgbClr val="DB4437"/>
                </a:solidFill>
                <a:latin typeface="Roboto"/>
                <a:ea typeface="Roboto"/>
                <a:cs typeface="Roboto"/>
                <a:sym typeface="Roboto"/>
              </a:rPr>
              <a:t>Describes your research project concisely and accurately</a:t>
            </a:r>
            <a:endParaRPr b="1" sz="1500">
              <a:solidFill>
                <a:srgbClr val="DB4437"/>
              </a:solidFill>
              <a:latin typeface="Roboto"/>
              <a:ea typeface="Roboto"/>
              <a:cs typeface="Roboto"/>
              <a:sym typeface="Roboto"/>
            </a:endParaRPr>
          </a:p>
          <a:p>
            <a:pPr indent="-323850" lvl="0" marL="457200" rtl="0" algn="l">
              <a:spcBef>
                <a:spcPts val="0"/>
              </a:spcBef>
              <a:spcAft>
                <a:spcPts val="0"/>
              </a:spcAft>
              <a:buClr>
                <a:srgbClr val="DB4437"/>
              </a:buClr>
              <a:buSzPts val="1500"/>
              <a:buFont typeface="Roboto"/>
              <a:buChar char="-"/>
            </a:pPr>
            <a:r>
              <a:rPr b="1" lang="en" sz="1500">
                <a:solidFill>
                  <a:srgbClr val="DB4437"/>
                </a:solidFill>
                <a:latin typeface="Roboto"/>
                <a:ea typeface="Roboto"/>
                <a:cs typeface="Roboto"/>
                <a:sym typeface="Roboto"/>
              </a:rPr>
              <a:t>An i</a:t>
            </a:r>
            <a:r>
              <a:rPr b="1" lang="en" sz="1500">
                <a:solidFill>
                  <a:srgbClr val="DB4437"/>
                </a:solidFill>
                <a:latin typeface="Roboto"/>
                <a:ea typeface="Roboto"/>
                <a:cs typeface="Roboto"/>
                <a:sym typeface="Roboto"/>
              </a:rPr>
              <a:t>ndicat</a:t>
            </a:r>
            <a:r>
              <a:rPr b="1" lang="en" sz="1500">
                <a:solidFill>
                  <a:srgbClr val="DB4437"/>
                </a:solidFill>
                <a:latin typeface="Roboto"/>
                <a:ea typeface="Roboto"/>
                <a:cs typeface="Roboto"/>
                <a:sym typeface="Roboto"/>
              </a:rPr>
              <a:t>ion of</a:t>
            </a:r>
            <a:r>
              <a:rPr b="1" lang="en" sz="1500">
                <a:solidFill>
                  <a:srgbClr val="DB4437"/>
                </a:solidFill>
                <a:latin typeface="Roboto"/>
                <a:ea typeface="Roboto"/>
                <a:cs typeface="Roboto"/>
                <a:sym typeface="Roboto"/>
              </a:rPr>
              <a:t> how far along you intend to be by the symposium (note that projects at all stages can be presented on)</a:t>
            </a:r>
            <a:endParaRPr/>
          </a:p>
        </p:txBody>
      </p:sp>
      <p:pic>
        <p:nvPicPr>
          <p:cNvPr id="154" name="Google Shape;154;p26"/>
          <p:cNvPicPr preferRelativeResize="0"/>
          <p:nvPr/>
        </p:nvPicPr>
        <p:blipFill>
          <a:blip r:embed="rId3">
            <a:alphaModFix/>
          </a:blip>
          <a:stretch>
            <a:fillRect/>
          </a:stretch>
        </p:blipFill>
        <p:spPr>
          <a:xfrm>
            <a:off x="7575400" y="0"/>
            <a:ext cx="1568600" cy="13677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Abstract Writing Resources</a:t>
            </a:r>
            <a:endParaRPr b="1"/>
          </a:p>
        </p:txBody>
      </p:sp>
      <p:sp>
        <p:nvSpPr>
          <p:cNvPr id="160" name="Google Shape;160;p27"/>
          <p:cNvSpPr txBox="1"/>
          <p:nvPr>
            <p:ph idx="1" type="body"/>
          </p:nvPr>
        </p:nvSpPr>
        <p:spPr>
          <a:xfrm>
            <a:off x="311700" y="13677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chemeClr val="dk1"/>
                </a:solidFill>
                <a:latin typeface="Roboto"/>
                <a:ea typeface="Roboto"/>
                <a:cs typeface="Roboto"/>
                <a:sym typeface="Roboto"/>
              </a:rPr>
              <a:t>The writing centers throughout the campuses have peers and advisors who are</a:t>
            </a:r>
            <a:endParaRPr b="1" sz="1600">
              <a:solidFill>
                <a:schemeClr val="dk1"/>
              </a:solidFill>
              <a:latin typeface="Roboto"/>
              <a:ea typeface="Roboto"/>
              <a:cs typeface="Roboto"/>
              <a:sym typeface="Roboto"/>
            </a:endParaRPr>
          </a:p>
          <a:p>
            <a:pPr indent="0" lvl="0" marL="0" rtl="0" algn="l">
              <a:spcBef>
                <a:spcPts val="1600"/>
              </a:spcBef>
              <a:spcAft>
                <a:spcPts val="0"/>
              </a:spcAft>
              <a:buNone/>
            </a:pPr>
            <a:r>
              <a:rPr b="1" lang="en" sz="1600">
                <a:solidFill>
                  <a:schemeClr val="dk1"/>
                </a:solidFill>
                <a:latin typeface="Roboto"/>
                <a:ea typeface="Roboto"/>
                <a:cs typeface="Roboto"/>
                <a:sym typeface="Roboto"/>
              </a:rPr>
              <a:t>great r</a:t>
            </a:r>
            <a:r>
              <a:rPr b="1" lang="en" sz="1600">
                <a:solidFill>
                  <a:srgbClr val="000000"/>
                </a:solidFill>
                <a:latin typeface="Roboto"/>
                <a:ea typeface="Roboto"/>
                <a:cs typeface="Roboto"/>
                <a:sym typeface="Roboto"/>
              </a:rPr>
              <a:t>esources for aid in editing abstracts!</a:t>
            </a:r>
            <a:endParaRPr b="1" sz="1600">
              <a:solidFill>
                <a:srgbClr val="000000"/>
              </a:solidFill>
              <a:latin typeface="Roboto"/>
              <a:ea typeface="Roboto"/>
              <a:cs typeface="Roboto"/>
              <a:sym typeface="Roboto"/>
            </a:endParaRPr>
          </a:p>
          <a:p>
            <a:pPr indent="0" lvl="0" marL="0" rtl="0" algn="l">
              <a:spcBef>
                <a:spcPts val="1600"/>
              </a:spcBef>
              <a:spcAft>
                <a:spcPts val="0"/>
              </a:spcAft>
              <a:buNone/>
            </a:pPr>
            <a:r>
              <a:t/>
            </a:r>
            <a:endParaRPr b="1" sz="1600">
              <a:solidFill>
                <a:srgbClr val="000000"/>
              </a:solidFill>
              <a:latin typeface="Roboto"/>
              <a:ea typeface="Roboto"/>
              <a:cs typeface="Roboto"/>
              <a:sym typeface="Roboto"/>
            </a:endParaRPr>
          </a:p>
          <a:p>
            <a:pPr indent="0" lvl="0" marL="0" rtl="0" algn="l">
              <a:spcBef>
                <a:spcPts val="1600"/>
              </a:spcBef>
              <a:spcAft>
                <a:spcPts val="0"/>
              </a:spcAft>
              <a:buNone/>
            </a:pPr>
            <a:r>
              <a:rPr b="1" lang="en" sz="1600">
                <a:solidFill>
                  <a:srgbClr val="000000"/>
                </a:solidFill>
                <a:latin typeface="Roboto"/>
                <a:ea typeface="Roboto"/>
                <a:cs typeface="Roboto"/>
                <a:sym typeface="Roboto"/>
              </a:rPr>
              <a:t>UM Ann Arbor: </a:t>
            </a:r>
            <a:r>
              <a:rPr b="1" lang="en" sz="1600" u="sng">
                <a:solidFill>
                  <a:schemeClr val="hlink"/>
                </a:solidFill>
                <a:latin typeface="Roboto"/>
                <a:ea typeface="Roboto"/>
                <a:cs typeface="Roboto"/>
                <a:sym typeface="Roboto"/>
                <a:hlinkClick r:id="rId3"/>
              </a:rPr>
              <a:t>Sweetland Writing Center</a:t>
            </a:r>
            <a:endParaRPr b="1" sz="1600">
              <a:solidFill>
                <a:srgbClr val="000000"/>
              </a:solidFill>
              <a:latin typeface="Roboto"/>
              <a:ea typeface="Roboto"/>
              <a:cs typeface="Roboto"/>
              <a:sym typeface="Roboto"/>
            </a:endParaRPr>
          </a:p>
          <a:p>
            <a:pPr indent="0" lvl="0" marL="0" rtl="0" algn="l">
              <a:spcBef>
                <a:spcPts val="1600"/>
              </a:spcBef>
              <a:spcAft>
                <a:spcPts val="0"/>
              </a:spcAft>
              <a:buNone/>
            </a:pPr>
            <a:r>
              <a:rPr b="1" lang="en" sz="1600">
                <a:solidFill>
                  <a:srgbClr val="000000"/>
                </a:solidFill>
                <a:latin typeface="Roboto"/>
                <a:ea typeface="Roboto"/>
                <a:cs typeface="Roboto"/>
                <a:sym typeface="Roboto"/>
              </a:rPr>
              <a:t>UM Dearborn: </a:t>
            </a:r>
            <a:r>
              <a:rPr b="1" lang="en" sz="1600" u="sng">
                <a:solidFill>
                  <a:schemeClr val="hlink"/>
                </a:solidFill>
                <a:latin typeface="Roboto"/>
                <a:ea typeface="Roboto"/>
                <a:cs typeface="Roboto"/>
                <a:sym typeface="Roboto"/>
                <a:hlinkClick r:id="rId4"/>
              </a:rPr>
              <a:t>Writing Center</a:t>
            </a:r>
            <a:endParaRPr b="1" sz="1600">
              <a:solidFill>
                <a:srgbClr val="000000"/>
              </a:solidFill>
              <a:latin typeface="Roboto"/>
              <a:ea typeface="Roboto"/>
              <a:cs typeface="Roboto"/>
              <a:sym typeface="Roboto"/>
            </a:endParaRPr>
          </a:p>
          <a:p>
            <a:pPr indent="0" lvl="0" marL="0" rtl="0" algn="l">
              <a:spcBef>
                <a:spcPts val="1600"/>
              </a:spcBef>
              <a:spcAft>
                <a:spcPts val="1600"/>
              </a:spcAft>
              <a:buNone/>
            </a:pPr>
            <a:r>
              <a:rPr b="1" lang="en" sz="1600">
                <a:solidFill>
                  <a:srgbClr val="000000"/>
                </a:solidFill>
                <a:latin typeface="Roboto"/>
                <a:ea typeface="Roboto"/>
                <a:cs typeface="Roboto"/>
                <a:sym typeface="Roboto"/>
              </a:rPr>
              <a:t>UM Flint: </a:t>
            </a:r>
            <a:r>
              <a:rPr b="1" lang="en" sz="1600" u="sng">
                <a:solidFill>
                  <a:schemeClr val="hlink"/>
                </a:solidFill>
                <a:latin typeface="Roboto"/>
                <a:ea typeface="Roboto"/>
                <a:cs typeface="Roboto"/>
                <a:sym typeface="Roboto"/>
                <a:hlinkClick r:id="rId5"/>
              </a:rPr>
              <a:t>Marian E. Wright Writing Center</a:t>
            </a:r>
            <a:endParaRPr b="1" sz="1600">
              <a:solidFill>
                <a:srgbClr val="000000"/>
              </a:solidFill>
              <a:latin typeface="Roboto"/>
              <a:ea typeface="Roboto"/>
              <a:cs typeface="Roboto"/>
              <a:sym typeface="Roboto"/>
            </a:endParaRPr>
          </a:p>
        </p:txBody>
      </p:sp>
      <p:pic>
        <p:nvPicPr>
          <p:cNvPr id="161" name="Google Shape;161;p27"/>
          <p:cNvPicPr preferRelativeResize="0"/>
          <p:nvPr/>
        </p:nvPicPr>
        <p:blipFill>
          <a:blip r:embed="rId6">
            <a:alphaModFix/>
          </a:blip>
          <a:stretch>
            <a:fillRect/>
          </a:stretch>
        </p:blipFill>
        <p:spPr>
          <a:xfrm>
            <a:off x="7575400" y="0"/>
            <a:ext cx="1568600" cy="13677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65" name="Shape 165"/>
        <p:cNvGrpSpPr/>
        <p:nvPr/>
      </p:nvGrpSpPr>
      <p:grpSpPr>
        <a:xfrm>
          <a:off x="0" y="0"/>
          <a:ext cx="0" cy="0"/>
          <a:chOff x="0" y="0"/>
          <a:chExt cx="0" cy="0"/>
        </a:xfrm>
      </p:grpSpPr>
      <p:sp>
        <p:nvSpPr>
          <p:cNvPr id="166" name="Google Shape;166;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400">
                <a:solidFill>
                  <a:schemeClr val="dk1"/>
                </a:solidFill>
                <a:latin typeface="Roboto"/>
                <a:ea typeface="Roboto"/>
                <a:cs typeface="Roboto"/>
                <a:sym typeface="Roboto"/>
              </a:rPr>
              <a:t>Importance of scientific communication:</a:t>
            </a:r>
            <a:endParaRPr b="1" sz="1400">
              <a:solidFill>
                <a:schemeClr val="dk1"/>
              </a:solidFill>
              <a:latin typeface="Roboto"/>
              <a:ea typeface="Roboto"/>
              <a:cs typeface="Roboto"/>
              <a:sym typeface="Roboto"/>
            </a:endParaRPr>
          </a:p>
          <a:p>
            <a:pPr indent="0" lvl="0" marL="0" rtl="0" algn="l">
              <a:spcBef>
                <a:spcPts val="1600"/>
              </a:spcBef>
              <a:spcAft>
                <a:spcPts val="0"/>
              </a:spcAft>
              <a:buNone/>
            </a:pPr>
            <a:r>
              <a:rPr b="1" lang="en" sz="1400" u="sng">
                <a:solidFill>
                  <a:schemeClr val="hlink"/>
                </a:solidFill>
                <a:latin typeface="Roboto"/>
                <a:ea typeface="Roboto"/>
                <a:cs typeface="Roboto"/>
                <a:sym typeface="Roboto"/>
                <a:hlinkClick r:id="rId3"/>
              </a:rPr>
              <a:t>https://www.youtube.com/watch?v=JKog0lk3DXo</a:t>
            </a:r>
            <a:endParaRPr b="1" sz="1400">
              <a:solidFill>
                <a:schemeClr val="dk1"/>
              </a:solidFill>
              <a:latin typeface="Roboto"/>
              <a:ea typeface="Roboto"/>
              <a:cs typeface="Roboto"/>
              <a:sym typeface="Roboto"/>
            </a:endParaRPr>
          </a:p>
          <a:p>
            <a:pPr indent="0" lvl="0" marL="0" rtl="0" algn="l">
              <a:spcBef>
                <a:spcPts val="1600"/>
              </a:spcBef>
              <a:spcAft>
                <a:spcPts val="0"/>
              </a:spcAft>
              <a:buNone/>
            </a:pPr>
            <a:r>
              <a:rPr b="1" lang="en" sz="1400" u="sng">
                <a:solidFill>
                  <a:schemeClr val="hlink"/>
                </a:solidFill>
                <a:latin typeface="Roboto"/>
                <a:ea typeface="Roboto"/>
                <a:cs typeface="Roboto"/>
                <a:sym typeface="Roboto"/>
                <a:hlinkClick r:id="rId4"/>
              </a:rPr>
              <a:t>https://www.youtube.com/watch?v=ECic_pHHJIc</a:t>
            </a:r>
            <a:endParaRPr b="1" sz="1400">
              <a:solidFill>
                <a:schemeClr val="dk1"/>
              </a:solidFill>
              <a:latin typeface="Roboto"/>
              <a:ea typeface="Roboto"/>
              <a:cs typeface="Roboto"/>
              <a:sym typeface="Roboto"/>
            </a:endParaRPr>
          </a:p>
          <a:p>
            <a:pPr indent="0" lvl="0" marL="0" rtl="0" algn="l">
              <a:spcBef>
                <a:spcPts val="1600"/>
              </a:spcBef>
              <a:spcAft>
                <a:spcPts val="1600"/>
              </a:spcAft>
              <a:buNone/>
            </a:pPr>
            <a:r>
              <a:t/>
            </a:r>
            <a:endParaRPr b="1" sz="1400">
              <a:solidFill>
                <a:schemeClr val="dk1"/>
              </a:solidFill>
              <a:latin typeface="Roboto"/>
              <a:ea typeface="Roboto"/>
              <a:cs typeface="Roboto"/>
              <a:sym typeface="Roboto"/>
            </a:endParaRPr>
          </a:p>
        </p:txBody>
      </p:sp>
      <p:pic>
        <p:nvPicPr>
          <p:cNvPr id="167" name="Google Shape;167;p28"/>
          <p:cNvPicPr preferRelativeResize="0"/>
          <p:nvPr/>
        </p:nvPicPr>
        <p:blipFill>
          <a:blip r:embed="rId5">
            <a:alphaModFix/>
          </a:blip>
          <a:stretch>
            <a:fillRect/>
          </a:stretch>
        </p:blipFill>
        <p:spPr>
          <a:xfrm>
            <a:off x="7575400" y="0"/>
            <a:ext cx="1568600" cy="136777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3600">
                <a:solidFill>
                  <a:schemeClr val="dk1"/>
                </a:solidFill>
                <a:latin typeface="Roboto"/>
                <a:ea typeface="Roboto"/>
                <a:cs typeface="Roboto"/>
                <a:sym typeface="Roboto"/>
              </a:rPr>
              <a:t>THANK YOU!</a:t>
            </a:r>
            <a:endParaRPr b="1" sz="3600">
              <a:solidFill>
                <a:schemeClr val="dk1"/>
              </a:solidFill>
              <a:latin typeface="Roboto"/>
              <a:ea typeface="Roboto"/>
              <a:cs typeface="Roboto"/>
              <a:sym typeface="Roboto"/>
            </a:endParaRPr>
          </a:p>
          <a:p>
            <a:pPr indent="0" lvl="0" marL="0" rtl="0" algn="ctr">
              <a:spcBef>
                <a:spcPts val="1600"/>
              </a:spcBef>
              <a:spcAft>
                <a:spcPts val="0"/>
              </a:spcAft>
              <a:buNone/>
            </a:pPr>
            <a:r>
              <a:t/>
            </a:r>
            <a:endParaRPr b="1" sz="3600">
              <a:solidFill>
                <a:schemeClr val="dk1"/>
              </a:solidFill>
              <a:latin typeface="Roboto"/>
              <a:ea typeface="Roboto"/>
              <a:cs typeface="Roboto"/>
              <a:sym typeface="Roboto"/>
            </a:endParaRPr>
          </a:p>
          <a:p>
            <a:pPr indent="0" lvl="0" marL="0" rtl="0" algn="ctr">
              <a:spcBef>
                <a:spcPts val="1600"/>
              </a:spcBef>
              <a:spcAft>
                <a:spcPts val="0"/>
              </a:spcAft>
              <a:buNone/>
            </a:pPr>
            <a:r>
              <a:rPr b="1" lang="en" sz="3600">
                <a:solidFill>
                  <a:schemeClr val="dk1"/>
                </a:solidFill>
                <a:latin typeface="Roboto"/>
                <a:ea typeface="Roboto"/>
                <a:cs typeface="Roboto"/>
                <a:sym typeface="Roboto"/>
              </a:rPr>
              <a:t>QUESTIONS??</a:t>
            </a:r>
            <a:endParaRPr b="1" sz="3600">
              <a:solidFill>
                <a:schemeClr val="dk1"/>
              </a:solidFill>
              <a:latin typeface="Roboto"/>
              <a:ea typeface="Roboto"/>
              <a:cs typeface="Roboto"/>
              <a:sym typeface="Roboto"/>
            </a:endParaRPr>
          </a:p>
          <a:p>
            <a:pPr indent="0" lvl="0" marL="0" rtl="0" algn="l">
              <a:spcBef>
                <a:spcPts val="1600"/>
              </a:spcBef>
              <a:spcAft>
                <a:spcPts val="1600"/>
              </a:spcAft>
              <a:buNone/>
            </a:pPr>
            <a:r>
              <a:t/>
            </a:r>
            <a:endParaRPr/>
          </a:p>
        </p:txBody>
      </p:sp>
      <p:pic>
        <p:nvPicPr>
          <p:cNvPr id="173" name="Google Shape;173;p29"/>
          <p:cNvPicPr preferRelativeResize="0"/>
          <p:nvPr/>
        </p:nvPicPr>
        <p:blipFill>
          <a:blip r:embed="rId3">
            <a:alphaModFix/>
          </a:blip>
          <a:stretch>
            <a:fillRect/>
          </a:stretch>
        </p:blipFill>
        <p:spPr>
          <a:xfrm>
            <a:off x="7575400" y="0"/>
            <a:ext cx="1568600" cy="13677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UNDERGRAD RESEARCH SYMPOSIUM</a:t>
            </a:r>
            <a:endParaRPr b="1"/>
          </a:p>
        </p:txBody>
      </p:sp>
      <p:sp>
        <p:nvSpPr>
          <p:cNvPr id="62" name="Google Shape;62;p14"/>
          <p:cNvSpPr txBox="1"/>
          <p:nvPr>
            <p:ph idx="1" type="body"/>
          </p:nvPr>
        </p:nvSpPr>
        <p:spPr>
          <a:xfrm>
            <a:off x="260275" y="1101025"/>
            <a:ext cx="7161900" cy="4042500"/>
          </a:xfrm>
          <a:prstGeom prst="rect">
            <a:avLst/>
          </a:prstGeom>
          <a:noFill/>
        </p:spPr>
        <p:txBody>
          <a:bodyPr anchorCtr="0" anchor="t" bIns="91425" lIns="91425" spcFirstLastPara="1" rIns="91425" wrap="square" tIns="91425">
            <a:noAutofit/>
          </a:bodyPr>
          <a:lstStyle/>
          <a:p>
            <a:pPr indent="0" lvl="0" marL="139700" rtl="0" algn="l">
              <a:lnSpc>
                <a:spcPct val="115000"/>
              </a:lnSpc>
              <a:spcBef>
                <a:spcPts val="0"/>
              </a:spcBef>
              <a:spcAft>
                <a:spcPts val="0"/>
              </a:spcAft>
              <a:buClr>
                <a:srgbClr val="222222"/>
              </a:buClr>
              <a:buSzPts val="1100"/>
              <a:buFont typeface="Arial"/>
              <a:buNone/>
            </a:pPr>
            <a:r>
              <a:rPr b="1" lang="en" sz="1400">
                <a:solidFill>
                  <a:srgbClr val="222222"/>
                </a:solidFill>
              </a:rPr>
              <a:t>Who</a:t>
            </a:r>
            <a:r>
              <a:rPr lang="en" sz="1400">
                <a:solidFill>
                  <a:srgbClr val="222222"/>
                </a:solidFill>
              </a:rPr>
              <a:t>: Open to all undergraduates who are involved in research (on-campus or off-campus).</a:t>
            </a:r>
            <a:endParaRPr b="1" sz="1400">
              <a:solidFill>
                <a:srgbClr val="222222"/>
              </a:solidFill>
            </a:endParaRPr>
          </a:p>
          <a:p>
            <a:pPr indent="0" lvl="0" marL="139700" rtl="0" algn="l">
              <a:lnSpc>
                <a:spcPct val="115000"/>
              </a:lnSpc>
              <a:spcBef>
                <a:spcPts val="1000"/>
              </a:spcBef>
              <a:spcAft>
                <a:spcPts val="0"/>
              </a:spcAft>
              <a:buClr>
                <a:srgbClr val="222222"/>
              </a:buClr>
              <a:buSzPts val="1100"/>
              <a:buFont typeface="Arial"/>
              <a:buNone/>
            </a:pPr>
            <a:r>
              <a:rPr b="1" lang="en" sz="1400">
                <a:solidFill>
                  <a:srgbClr val="222222"/>
                </a:solidFill>
              </a:rPr>
              <a:t>Why</a:t>
            </a:r>
            <a:r>
              <a:rPr lang="en" sz="1400">
                <a:solidFill>
                  <a:srgbClr val="222222"/>
                </a:solidFill>
              </a:rPr>
              <a:t>: To our knowledge, there is no other forum on campus open for undergraduate researchers of all disciplines to present their work except for the UROP symposium, which is limited to UROP students (freshmen and some sophomores).</a:t>
            </a:r>
            <a:endParaRPr b="1" sz="1400">
              <a:solidFill>
                <a:srgbClr val="222222"/>
              </a:solidFill>
            </a:endParaRPr>
          </a:p>
          <a:p>
            <a:pPr indent="0" lvl="0" marL="139700" rtl="0" algn="l">
              <a:lnSpc>
                <a:spcPct val="115000"/>
              </a:lnSpc>
              <a:spcBef>
                <a:spcPts val="1000"/>
              </a:spcBef>
              <a:spcAft>
                <a:spcPts val="0"/>
              </a:spcAft>
              <a:buClr>
                <a:srgbClr val="222222"/>
              </a:buClr>
              <a:buSzPts val="1100"/>
              <a:buFont typeface="Arial"/>
              <a:buNone/>
            </a:pPr>
            <a:r>
              <a:rPr b="1" lang="en" sz="1400">
                <a:solidFill>
                  <a:srgbClr val="222222"/>
                </a:solidFill>
              </a:rPr>
              <a:t>What</a:t>
            </a:r>
            <a:r>
              <a:rPr lang="en" sz="1400">
                <a:solidFill>
                  <a:srgbClr val="222222"/>
                </a:solidFill>
              </a:rPr>
              <a:t>: An opportunity for undergraduate researchers to...</a:t>
            </a:r>
            <a:endParaRPr sz="1400">
              <a:solidFill>
                <a:srgbClr val="222222"/>
              </a:solidFill>
            </a:endParaRPr>
          </a:p>
          <a:p>
            <a:pPr indent="-317500" lvl="0" marL="596900" rtl="0" algn="l">
              <a:lnSpc>
                <a:spcPct val="115000"/>
              </a:lnSpc>
              <a:spcBef>
                <a:spcPts val="1000"/>
              </a:spcBef>
              <a:spcAft>
                <a:spcPts val="0"/>
              </a:spcAft>
              <a:buClr>
                <a:srgbClr val="222222"/>
              </a:buClr>
              <a:buSzPts val="1400"/>
              <a:buFont typeface="Arial"/>
              <a:buChar char="○"/>
            </a:pPr>
            <a:r>
              <a:rPr lang="en" sz="1400">
                <a:solidFill>
                  <a:srgbClr val="222222"/>
                </a:solidFill>
              </a:rPr>
              <a:t>Showcase their work to peers and faculty members through poster presentations</a:t>
            </a:r>
            <a:endParaRPr sz="1400">
              <a:solidFill>
                <a:srgbClr val="222222"/>
              </a:solidFill>
            </a:endParaRPr>
          </a:p>
          <a:p>
            <a:pPr indent="-317500" lvl="0" marL="596900" rtl="0" algn="l">
              <a:lnSpc>
                <a:spcPct val="115000"/>
              </a:lnSpc>
              <a:spcBef>
                <a:spcPts val="1000"/>
              </a:spcBef>
              <a:spcAft>
                <a:spcPts val="0"/>
              </a:spcAft>
              <a:buClr>
                <a:srgbClr val="222222"/>
              </a:buClr>
              <a:buSzPts val="1400"/>
              <a:buFont typeface="Arial"/>
              <a:buChar char="○"/>
            </a:pPr>
            <a:r>
              <a:rPr lang="en" sz="1400">
                <a:solidFill>
                  <a:srgbClr val="222222"/>
                </a:solidFill>
              </a:rPr>
              <a:t>Win travel awards that support costs associated with attending research conferences.</a:t>
            </a:r>
            <a:endParaRPr b="1" sz="1400">
              <a:solidFill>
                <a:srgbClr val="222222"/>
              </a:solidFill>
            </a:endParaRPr>
          </a:p>
          <a:p>
            <a:pPr indent="0" lvl="0" marL="139700" rtl="0" algn="l">
              <a:lnSpc>
                <a:spcPct val="115000"/>
              </a:lnSpc>
              <a:spcBef>
                <a:spcPts val="1000"/>
              </a:spcBef>
              <a:spcAft>
                <a:spcPts val="0"/>
              </a:spcAft>
              <a:buClr>
                <a:srgbClr val="222222"/>
              </a:buClr>
              <a:buSzPts val="1100"/>
              <a:buFont typeface="Arial"/>
              <a:buNone/>
            </a:pPr>
            <a:r>
              <a:rPr b="1" lang="en" sz="1400">
                <a:solidFill>
                  <a:srgbClr val="222222"/>
                </a:solidFill>
              </a:rPr>
              <a:t>When</a:t>
            </a:r>
            <a:r>
              <a:rPr lang="en" sz="1400">
                <a:solidFill>
                  <a:srgbClr val="222222"/>
                </a:solidFill>
              </a:rPr>
              <a:t>: Friday, April 8th, 2022</a:t>
            </a:r>
            <a:endParaRPr b="1" sz="1400">
              <a:solidFill>
                <a:srgbClr val="222222"/>
              </a:solidFill>
            </a:endParaRPr>
          </a:p>
          <a:p>
            <a:pPr indent="0" lvl="0" marL="139700" rtl="0" algn="l">
              <a:lnSpc>
                <a:spcPct val="115000"/>
              </a:lnSpc>
              <a:spcBef>
                <a:spcPts val="1000"/>
              </a:spcBef>
              <a:spcAft>
                <a:spcPts val="1000"/>
              </a:spcAft>
              <a:buClr>
                <a:srgbClr val="222222"/>
              </a:buClr>
              <a:buSzPts val="1100"/>
              <a:buFont typeface="Arial"/>
              <a:buNone/>
            </a:pPr>
            <a:r>
              <a:rPr b="1" lang="en" sz="1400">
                <a:solidFill>
                  <a:srgbClr val="222222"/>
                </a:solidFill>
              </a:rPr>
              <a:t>Where</a:t>
            </a:r>
            <a:r>
              <a:rPr lang="en" sz="1400">
                <a:solidFill>
                  <a:srgbClr val="222222"/>
                </a:solidFill>
              </a:rPr>
              <a:t>: Atrium in the Willard H Dow Chemistry Building @ UM-Ann Arbor</a:t>
            </a:r>
            <a:endParaRPr b="1">
              <a:solidFill>
                <a:schemeClr val="dk1"/>
              </a:solidFill>
              <a:latin typeface="Times New Roman"/>
              <a:ea typeface="Times New Roman"/>
              <a:cs typeface="Times New Roman"/>
              <a:sym typeface="Times New Roman"/>
            </a:endParaRPr>
          </a:p>
        </p:txBody>
      </p:sp>
      <p:pic>
        <p:nvPicPr>
          <p:cNvPr id="63" name="Google Shape;63;p14"/>
          <p:cNvPicPr preferRelativeResize="0"/>
          <p:nvPr/>
        </p:nvPicPr>
        <p:blipFill>
          <a:blip r:embed="rId3">
            <a:alphaModFix/>
          </a:blip>
          <a:stretch>
            <a:fillRect/>
          </a:stretch>
        </p:blipFill>
        <p:spPr>
          <a:xfrm>
            <a:off x="7575400" y="0"/>
            <a:ext cx="1568600" cy="13677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BACKGROUND: WHY ABSTRACTS?</a:t>
            </a:r>
            <a:endParaRPr b="1"/>
          </a:p>
        </p:txBody>
      </p:sp>
      <p:sp>
        <p:nvSpPr>
          <p:cNvPr id="69" name="Google Shape;69;p15"/>
          <p:cNvSpPr txBox="1"/>
          <p:nvPr>
            <p:ph idx="1" type="body"/>
          </p:nvPr>
        </p:nvSpPr>
        <p:spPr>
          <a:xfrm>
            <a:off x="260275" y="1101025"/>
            <a:ext cx="7043700" cy="3416400"/>
          </a:xfrm>
          <a:prstGeom prst="rect">
            <a:avLst/>
          </a:prstGeom>
          <a:noFill/>
        </p:spPr>
        <p:txBody>
          <a:bodyPr anchorCtr="0" anchor="t" bIns="91425" lIns="91425" spcFirstLastPara="1" rIns="91425" wrap="square" tIns="91425">
            <a:noAutofit/>
          </a:bodyPr>
          <a:lstStyle/>
          <a:p>
            <a:pPr indent="0" lvl="0" marL="0" rtl="0" algn="l">
              <a:spcBef>
                <a:spcPts val="0"/>
              </a:spcBef>
              <a:spcAft>
                <a:spcPts val="0"/>
              </a:spcAft>
              <a:buNone/>
            </a:pPr>
            <a:r>
              <a:t/>
            </a:r>
            <a:endParaRPr b="1">
              <a:solidFill>
                <a:schemeClr val="dk1"/>
              </a:solidFill>
              <a:latin typeface="Times New Roman"/>
              <a:ea typeface="Times New Roman"/>
              <a:cs typeface="Times New Roman"/>
              <a:sym typeface="Times New Roman"/>
            </a:endParaRPr>
          </a:p>
          <a:p>
            <a:pPr indent="0" lvl="0" marL="0" rtl="0" algn="l">
              <a:spcBef>
                <a:spcPts val="1600"/>
              </a:spcBef>
              <a:spcAft>
                <a:spcPts val="0"/>
              </a:spcAft>
              <a:buNone/>
            </a:pPr>
            <a:r>
              <a:t/>
            </a:r>
            <a:endParaRPr b="1">
              <a:solidFill>
                <a:schemeClr val="dk1"/>
              </a:solidFill>
              <a:latin typeface="Times New Roman"/>
              <a:ea typeface="Times New Roman"/>
              <a:cs typeface="Times New Roman"/>
              <a:sym typeface="Times New Roman"/>
            </a:endParaRPr>
          </a:p>
          <a:p>
            <a:pPr indent="0" lvl="0" marL="0" rtl="0" algn="l">
              <a:spcBef>
                <a:spcPts val="1600"/>
              </a:spcBef>
              <a:spcAft>
                <a:spcPts val="0"/>
              </a:spcAft>
              <a:buNone/>
            </a:pPr>
            <a:r>
              <a:rPr b="1" lang="en">
                <a:solidFill>
                  <a:schemeClr val="dk1"/>
                </a:solidFill>
                <a:latin typeface="Times New Roman"/>
                <a:ea typeface="Times New Roman"/>
                <a:cs typeface="Times New Roman"/>
                <a:sym typeface="Times New Roman"/>
              </a:rPr>
              <a:t>“That is, while even the most skillful writing cannot turn bad science into good science, clear and compelling writing makes good science more impactful, and thus more valuable.” -</a:t>
            </a:r>
            <a:r>
              <a:rPr b="1" lang="en" u="sng">
                <a:solidFill>
                  <a:srgbClr val="000000"/>
                </a:solidFill>
                <a:latin typeface="Times New Roman"/>
                <a:ea typeface="Times New Roman"/>
                <a:cs typeface="Times New Roman"/>
                <a:sym typeface="Times New Roman"/>
                <a:hlinkClick r:id="rId3">
                  <a:extLst>
                    <a:ext uri="{A12FA001-AC4F-418D-AE19-62706E023703}">
                      <ahyp:hlinkClr val="tx"/>
                    </a:ext>
                  </a:extLst>
                </a:hlinkClick>
              </a:rPr>
              <a:t>Kevin W. Plaxco</a:t>
            </a:r>
            <a:endParaRPr b="1">
              <a:solidFill>
                <a:srgbClr val="000000"/>
              </a:solidFill>
              <a:latin typeface="Times New Roman"/>
              <a:ea typeface="Times New Roman"/>
              <a:cs typeface="Times New Roman"/>
              <a:sym typeface="Times New Roman"/>
            </a:endParaRPr>
          </a:p>
          <a:p>
            <a:pPr indent="0" lvl="0" marL="0" rtl="0" algn="l">
              <a:spcBef>
                <a:spcPts val="1600"/>
              </a:spcBef>
              <a:spcAft>
                <a:spcPts val="0"/>
              </a:spcAft>
              <a:buNone/>
            </a:pPr>
            <a:r>
              <a:t/>
            </a:r>
            <a:endParaRPr b="1">
              <a:solidFill>
                <a:schemeClr val="dk1"/>
              </a:solidFill>
              <a:latin typeface="Times New Roman"/>
              <a:ea typeface="Times New Roman"/>
              <a:cs typeface="Times New Roman"/>
              <a:sym typeface="Times New Roman"/>
            </a:endParaRPr>
          </a:p>
          <a:p>
            <a:pPr indent="0" lvl="0" marL="0" rtl="0" algn="l">
              <a:spcBef>
                <a:spcPts val="1600"/>
              </a:spcBef>
              <a:spcAft>
                <a:spcPts val="1600"/>
              </a:spcAft>
              <a:buNone/>
            </a:pPr>
            <a:r>
              <a:t/>
            </a:r>
            <a:endParaRPr b="1">
              <a:solidFill>
                <a:schemeClr val="dk1"/>
              </a:solidFill>
              <a:latin typeface="Times New Roman"/>
              <a:ea typeface="Times New Roman"/>
              <a:cs typeface="Times New Roman"/>
              <a:sym typeface="Times New Roman"/>
            </a:endParaRPr>
          </a:p>
        </p:txBody>
      </p:sp>
      <p:pic>
        <p:nvPicPr>
          <p:cNvPr id="70" name="Google Shape;70;p15"/>
          <p:cNvPicPr preferRelativeResize="0"/>
          <p:nvPr/>
        </p:nvPicPr>
        <p:blipFill>
          <a:blip r:embed="rId4">
            <a:alphaModFix/>
          </a:blip>
          <a:stretch>
            <a:fillRect/>
          </a:stretch>
        </p:blipFill>
        <p:spPr>
          <a:xfrm>
            <a:off x="7575400" y="0"/>
            <a:ext cx="1568600" cy="13677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TYPES OF ABSTRACTS</a:t>
            </a:r>
            <a:endParaRPr b="1"/>
          </a:p>
        </p:txBody>
      </p:sp>
      <p:sp>
        <p:nvSpPr>
          <p:cNvPr id="76" name="Google Shape;76;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00"/>
                </a:solidFill>
              </a:rPr>
              <a:t>DESCRIPTIVE</a:t>
            </a:r>
            <a:endParaRPr b="1">
              <a:solidFill>
                <a:srgbClr val="000000"/>
              </a:solidFill>
            </a:endParaRPr>
          </a:p>
          <a:p>
            <a:pPr indent="-317500" lvl="1" marL="914400" rtl="0" algn="l">
              <a:spcBef>
                <a:spcPts val="1600"/>
              </a:spcBef>
              <a:spcAft>
                <a:spcPts val="0"/>
              </a:spcAft>
              <a:buClr>
                <a:srgbClr val="000000"/>
              </a:buClr>
              <a:buSzPts val="1400"/>
              <a:buAutoNum type="alphaLcParenR"/>
            </a:pPr>
            <a:r>
              <a:rPr lang="en">
                <a:solidFill>
                  <a:srgbClr val="000000"/>
                </a:solidFill>
              </a:rPr>
              <a:t>Background, minimal results </a:t>
            </a:r>
            <a:endParaRPr>
              <a:solidFill>
                <a:srgbClr val="000000"/>
              </a:solidFill>
            </a:endParaRPr>
          </a:p>
          <a:p>
            <a:pPr indent="0" lvl="0" marL="0" rtl="0" algn="l">
              <a:spcBef>
                <a:spcPts val="1600"/>
              </a:spcBef>
              <a:spcAft>
                <a:spcPts val="0"/>
              </a:spcAft>
              <a:buNone/>
            </a:pPr>
            <a:r>
              <a:rPr b="1" lang="en">
                <a:solidFill>
                  <a:srgbClr val="000000"/>
                </a:solidFill>
              </a:rPr>
              <a:t>*INFORMATIVE</a:t>
            </a:r>
            <a:endParaRPr b="1">
              <a:solidFill>
                <a:srgbClr val="000000"/>
              </a:solidFill>
            </a:endParaRPr>
          </a:p>
          <a:p>
            <a:pPr indent="-317500" lvl="1" marL="914400" rtl="0" algn="l">
              <a:spcBef>
                <a:spcPts val="1600"/>
              </a:spcBef>
              <a:spcAft>
                <a:spcPts val="0"/>
              </a:spcAft>
              <a:buClr>
                <a:srgbClr val="000000"/>
              </a:buClr>
              <a:buSzPts val="1400"/>
              <a:buAutoNum type="alphaLcParenR"/>
            </a:pPr>
            <a:r>
              <a:rPr lang="en">
                <a:solidFill>
                  <a:srgbClr val="000000"/>
                </a:solidFill>
              </a:rPr>
              <a:t>Includes all relevant information in the paper: intro, importance, brief results, conclusion.</a:t>
            </a:r>
            <a:endParaRPr>
              <a:solidFill>
                <a:srgbClr val="000000"/>
              </a:solidFill>
            </a:endParaRPr>
          </a:p>
          <a:p>
            <a:pPr indent="457200" lvl="0" marL="0" rtl="0" algn="l">
              <a:spcBef>
                <a:spcPts val="1600"/>
              </a:spcBef>
              <a:spcAft>
                <a:spcPts val="0"/>
              </a:spcAft>
              <a:buNone/>
            </a:pPr>
            <a:r>
              <a:rPr b="1" lang="en">
                <a:solidFill>
                  <a:srgbClr val="000000"/>
                </a:solidFill>
              </a:rPr>
              <a:t>STRUCTURED </a:t>
            </a:r>
            <a:r>
              <a:rPr lang="en">
                <a:solidFill>
                  <a:srgbClr val="000000"/>
                </a:solidFill>
              </a:rPr>
              <a:t>- paragraph per section of information </a:t>
            </a:r>
            <a:endParaRPr>
              <a:solidFill>
                <a:srgbClr val="000000"/>
              </a:solidFill>
            </a:endParaRPr>
          </a:p>
          <a:p>
            <a:pPr indent="457200" lvl="0" marL="0" rtl="0" algn="l">
              <a:spcBef>
                <a:spcPts val="1600"/>
              </a:spcBef>
              <a:spcAft>
                <a:spcPts val="0"/>
              </a:spcAft>
              <a:buNone/>
            </a:pPr>
            <a:r>
              <a:rPr b="1" lang="en">
                <a:solidFill>
                  <a:srgbClr val="000000"/>
                </a:solidFill>
              </a:rPr>
              <a:t>NON-STRUCTURED</a:t>
            </a:r>
            <a:r>
              <a:rPr lang="en">
                <a:solidFill>
                  <a:srgbClr val="000000"/>
                </a:solidFill>
              </a:rPr>
              <a:t> - no specific format to information flow </a:t>
            </a:r>
            <a:endParaRPr>
              <a:solidFill>
                <a:srgbClr val="000000"/>
              </a:solidFill>
            </a:endParaRPr>
          </a:p>
          <a:p>
            <a:pPr indent="457200" lvl="0" marL="0" rtl="0" algn="l">
              <a:spcBef>
                <a:spcPts val="1600"/>
              </a:spcBef>
              <a:spcAft>
                <a:spcPts val="1600"/>
              </a:spcAft>
              <a:buNone/>
            </a:pPr>
            <a:r>
              <a:rPr b="1" lang="en">
                <a:solidFill>
                  <a:srgbClr val="000000"/>
                </a:solidFill>
              </a:rPr>
              <a:t>*SEMI-STRUCTURED</a:t>
            </a:r>
            <a:r>
              <a:rPr lang="en">
                <a:solidFill>
                  <a:srgbClr val="000000"/>
                </a:solidFill>
              </a:rPr>
              <a:t> - sentence per section (1 paragraph)</a:t>
            </a:r>
            <a:endParaRPr>
              <a:solidFill>
                <a:srgbClr val="000000"/>
              </a:solidFill>
            </a:endParaRPr>
          </a:p>
        </p:txBody>
      </p:sp>
      <p:pic>
        <p:nvPicPr>
          <p:cNvPr id="77" name="Google Shape;77;p16"/>
          <p:cNvPicPr preferRelativeResize="0"/>
          <p:nvPr/>
        </p:nvPicPr>
        <p:blipFill>
          <a:blip r:embed="rId3">
            <a:alphaModFix/>
          </a:blip>
          <a:stretch>
            <a:fillRect/>
          </a:stretch>
        </p:blipFill>
        <p:spPr>
          <a:xfrm>
            <a:off x="7575400" y="0"/>
            <a:ext cx="1568600" cy="13677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WORD CHOICE:</a:t>
            </a:r>
            <a:endParaRPr b="1"/>
          </a:p>
        </p:txBody>
      </p:sp>
      <p:sp>
        <p:nvSpPr>
          <p:cNvPr id="83" name="Google Shape;83;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00"/>
                </a:solidFill>
              </a:rPr>
              <a:t>Concise</a:t>
            </a:r>
            <a:r>
              <a:rPr lang="en">
                <a:solidFill>
                  <a:srgbClr val="000000"/>
                </a:solidFill>
              </a:rPr>
              <a:t> </a:t>
            </a:r>
            <a:endParaRPr>
              <a:solidFill>
                <a:srgbClr val="000000"/>
              </a:solidFill>
            </a:endParaRPr>
          </a:p>
          <a:p>
            <a:pPr indent="0" lvl="0" marL="0" rtl="0" algn="l">
              <a:spcBef>
                <a:spcPts val="1600"/>
              </a:spcBef>
              <a:spcAft>
                <a:spcPts val="0"/>
              </a:spcAft>
              <a:buNone/>
            </a:pPr>
            <a:r>
              <a:rPr b="1" lang="en">
                <a:solidFill>
                  <a:srgbClr val="000000"/>
                </a:solidFill>
              </a:rPr>
              <a:t>E</a:t>
            </a:r>
            <a:r>
              <a:rPr b="1" lang="en">
                <a:solidFill>
                  <a:srgbClr val="000000"/>
                </a:solidFill>
              </a:rPr>
              <a:t>asy to understand</a:t>
            </a:r>
            <a:r>
              <a:rPr lang="en">
                <a:solidFill>
                  <a:srgbClr val="000000"/>
                </a:solidFill>
              </a:rPr>
              <a:t>: use common words over the complicated ones.</a:t>
            </a:r>
            <a:endParaRPr>
              <a:solidFill>
                <a:srgbClr val="000000"/>
              </a:solidFill>
            </a:endParaRPr>
          </a:p>
          <a:p>
            <a:pPr indent="0" lvl="0" marL="0" rtl="0" algn="l">
              <a:spcBef>
                <a:spcPts val="1600"/>
              </a:spcBef>
              <a:spcAft>
                <a:spcPts val="0"/>
              </a:spcAft>
              <a:buNone/>
            </a:pPr>
            <a:r>
              <a:rPr b="1" lang="en">
                <a:solidFill>
                  <a:srgbClr val="000000"/>
                </a:solidFill>
              </a:rPr>
              <a:t>Few abbreviations</a:t>
            </a:r>
            <a:r>
              <a:rPr lang="en">
                <a:solidFill>
                  <a:srgbClr val="000000"/>
                </a:solidFill>
              </a:rPr>
              <a:t> </a:t>
            </a:r>
            <a:endParaRPr>
              <a:solidFill>
                <a:srgbClr val="000000"/>
              </a:solidFill>
            </a:endParaRPr>
          </a:p>
          <a:p>
            <a:pPr indent="0" lvl="0" marL="0" rtl="0" algn="l">
              <a:spcBef>
                <a:spcPts val="1600"/>
              </a:spcBef>
              <a:spcAft>
                <a:spcPts val="0"/>
              </a:spcAft>
              <a:buNone/>
            </a:pPr>
            <a:r>
              <a:rPr b="1" lang="en">
                <a:solidFill>
                  <a:srgbClr val="000000"/>
                </a:solidFill>
              </a:rPr>
              <a:t>Watch tense</a:t>
            </a:r>
            <a:r>
              <a:rPr lang="en">
                <a:solidFill>
                  <a:srgbClr val="000000"/>
                </a:solidFill>
              </a:rPr>
              <a:t> </a:t>
            </a:r>
            <a:endParaRPr>
              <a:solidFill>
                <a:srgbClr val="000000"/>
              </a:solidFill>
            </a:endParaRPr>
          </a:p>
          <a:p>
            <a:pPr indent="0" lvl="0" marL="0" rtl="0" algn="l">
              <a:spcBef>
                <a:spcPts val="1600"/>
              </a:spcBef>
              <a:spcAft>
                <a:spcPts val="1600"/>
              </a:spcAft>
              <a:buNone/>
            </a:pPr>
            <a:r>
              <a:rPr b="1" lang="en">
                <a:solidFill>
                  <a:srgbClr val="000000"/>
                </a:solidFill>
              </a:rPr>
              <a:t>Use precise language</a:t>
            </a:r>
            <a:endParaRPr b="1">
              <a:solidFill>
                <a:srgbClr val="000000"/>
              </a:solidFill>
            </a:endParaRPr>
          </a:p>
        </p:txBody>
      </p:sp>
      <p:pic>
        <p:nvPicPr>
          <p:cNvPr id="84" name="Google Shape;84;p17"/>
          <p:cNvPicPr preferRelativeResize="0"/>
          <p:nvPr/>
        </p:nvPicPr>
        <p:blipFill>
          <a:blip r:embed="rId3">
            <a:alphaModFix/>
          </a:blip>
          <a:stretch>
            <a:fillRect/>
          </a:stretch>
        </p:blipFill>
        <p:spPr>
          <a:xfrm>
            <a:off x="7575400" y="0"/>
            <a:ext cx="1568600" cy="13677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IN GENERAL: </a:t>
            </a:r>
            <a:r>
              <a:rPr b="1" lang="en"/>
              <a:t>ELEMENTS TO INCLUDE</a:t>
            </a:r>
            <a:endParaRPr b="1"/>
          </a:p>
        </p:txBody>
      </p:sp>
      <p:sp>
        <p:nvSpPr>
          <p:cNvPr id="90" name="Google Shape;90;p18"/>
          <p:cNvSpPr txBox="1"/>
          <p:nvPr>
            <p:ph idx="1" type="body"/>
          </p:nvPr>
        </p:nvSpPr>
        <p:spPr>
          <a:xfrm>
            <a:off x="311700" y="13677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chemeClr val="dk1"/>
                </a:solidFill>
              </a:rPr>
              <a:t>1. </a:t>
            </a:r>
            <a:r>
              <a:rPr b="1" lang="en" sz="1500">
                <a:solidFill>
                  <a:schemeClr val="dk1"/>
                </a:solidFill>
              </a:rPr>
              <a:t>Motivation/problem statement</a:t>
            </a:r>
            <a:r>
              <a:rPr lang="en" sz="1500">
                <a:solidFill>
                  <a:schemeClr val="dk1"/>
                </a:solidFill>
              </a:rPr>
              <a:t>: Why is your research/argument important? What practical,</a:t>
            </a:r>
            <a:endParaRPr sz="1500">
              <a:solidFill>
                <a:schemeClr val="dk1"/>
              </a:solidFill>
            </a:endParaRPr>
          </a:p>
          <a:p>
            <a:pPr indent="0" lvl="0" marL="0" rtl="0" algn="l">
              <a:spcBef>
                <a:spcPts val="0"/>
              </a:spcBef>
              <a:spcAft>
                <a:spcPts val="0"/>
              </a:spcAft>
              <a:buNone/>
            </a:pPr>
            <a:r>
              <a:rPr lang="en" sz="1500">
                <a:solidFill>
                  <a:schemeClr val="dk1"/>
                </a:solidFill>
              </a:rPr>
              <a:t>scientific, theoretical or artistic gap is your project filling?</a:t>
            </a:r>
            <a:endParaRPr sz="1500">
              <a:solidFill>
                <a:schemeClr val="dk1"/>
              </a:solidFill>
            </a:endParaRPr>
          </a:p>
          <a:p>
            <a:pPr indent="0" lvl="0" marL="0" rtl="0" algn="l">
              <a:spcBef>
                <a:spcPts val="0"/>
              </a:spcBef>
              <a:spcAft>
                <a:spcPts val="0"/>
              </a:spcAft>
              <a:buNone/>
            </a:pPr>
            <a:r>
              <a:t/>
            </a:r>
            <a:endParaRPr sz="1500">
              <a:solidFill>
                <a:schemeClr val="dk1"/>
              </a:solidFill>
            </a:endParaRPr>
          </a:p>
          <a:p>
            <a:pPr indent="0" lvl="0" marL="0" rtl="0" algn="l">
              <a:spcBef>
                <a:spcPts val="0"/>
              </a:spcBef>
              <a:spcAft>
                <a:spcPts val="0"/>
              </a:spcAft>
              <a:buClr>
                <a:schemeClr val="dk1"/>
              </a:buClr>
              <a:buSzPts val="1100"/>
              <a:buFont typeface="Arial"/>
              <a:buNone/>
            </a:pPr>
            <a:r>
              <a:rPr lang="en" sz="1500">
                <a:solidFill>
                  <a:schemeClr val="dk1"/>
                </a:solidFill>
              </a:rPr>
              <a:t>2. </a:t>
            </a:r>
            <a:r>
              <a:rPr b="1" lang="en" sz="1500">
                <a:solidFill>
                  <a:schemeClr val="dk1"/>
                </a:solidFill>
              </a:rPr>
              <a:t>Methods/procedure/approach</a:t>
            </a:r>
            <a:r>
              <a:rPr lang="en" sz="1500">
                <a:solidFill>
                  <a:schemeClr val="dk1"/>
                </a:solidFill>
              </a:rPr>
              <a:t>: What did you actually do to get your results? (e.g. analyzed 3 novels, completed a series of 5 oil paintings, interviewed 17 students)</a:t>
            </a:r>
            <a:endParaRPr sz="1500">
              <a:solidFill>
                <a:schemeClr val="dk1"/>
              </a:solidFill>
            </a:endParaRPr>
          </a:p>
          <a:p>
            <a:pPr indent="0" lvl="0" marL="0" rtl="0" algn="l">
              <a:spcBef>
                <a:spcPts val="0"/>
              </a:spcBef>
              <a:spcAft>
                <a:spcPts val="0"/>
              </a:spcAft>
              <a:buNone/>
            </a:pPr>
            <a:r>
              <a:t/>
            </a:r>
            <a:endParaRPr sz="1500">
              <a:solidFill>
                <a:schemeClr val="dk1"/>
              </a:solidFill>
            </a:endParaRPr>
          </a:p>
          <a:p>
            <a:pPr indent="0" lvl="0" marL="0" rtl="0" algn="l">
              <a:spcBef>
                <a:spcPts val="0"/>
              </a:spcBef>
              <a:spcAft>
                <a:spcPts val="0"/>
              </a:spcAft>
              <a:buClr>
                <a:schemeClr val="dk1"/>
              </a:buClr>
              <a:buSzPts val="1100"/>
              <a:buFont typeface="Arial"/>
              <a:buNone/>
            </a:pPr>
            <a:r>
              <a:rPr lang="en" sz="1500">
                <a:solidFill>
                  <a:schemeClr val="dk1"/>
                </a:solidFill>
              </a:rPr>
              <a:t>3. </a:t>
            </a:r>
            <a:r>
              <a:rPr b="1" lang="en" sz="1500">
                <a:solidFill>
                  <a:schemeClr val="dk1"/>
                </a:solidFill>
              </a:rPr>
              <a:t>Results/findings/product: </a:t>
            </a:r>
            <a:r>
              <a:rPr lang="en" sz="1500">
                <a:solidFill>
                  <a:schemeClr val="dk1"/>
                </a:solidFill>
              </a:rPr>
              <a:t>As a result of completing the above procedure, what did you</a:t>
            </a:r>
            <a:endParaRPr sz="1500">
              <a:solidFill>
                <a:schemeClr val="dk1"/>
              </a:solidFill>
            </a:endParaRPr>
          </a:p>
          <a:p>
            <a:pPr indent="0" lvl="0" marL="0" rtl="0" algn="l">
              <a:spcBef>
                <a:spcPts val="0"/>
              </a:spcBef>
              <a:spcAft>
                <a:spcPts val="0"/>
              </a:spcAft>
              <a:buClr>
                <a:schemeClr val="dk1"/>
              </a:buClr>
              <a:buSzPts val="1100"/>
              <a:buFont typeface="Arial"/>
              <a:buNone/>
            </a:pPr>
            <a:r>
              <a:rPr lang="en" sz="1500">
                <a:solidFill>
                  <a:schemeClr val="dk1"/>
                </a:solidFill>
              </a:rPr>
              <a:t>learn/invent/create?</a:t>
            </a:r>
            <a:endParaRPr sz="1500">
              <a:solidFill>
                <a:schemeClr val="dk1"/>
              </a:solidFill>
            </a:endParaRPr>
          </a:p>
          <a:p>
            <a:pPr indent="0" lvl="0" marL="0" rtl="0" algn="l">
              <a:spcBef>
                <a:spcPts val="0"/>
              </a:spcBef>
              <a:spcAft>
                <a:spcPts val="0"/>
              </a:spcAft>
              <a:buNone/>
            </a:pPr>
            <a:r>
              <a:t/>
            </a:r>
            <a:endParaRPr sz="1500">
              <a:solidFill>
                <a:schemeClr val="dk1"/>
              </a:solidFill>
            </a:endParaRPr>
          </a:p>
          <a:p>
            <a:pPr indent="0" lvl="0" marL="0" rtl="0" algn="l">
              <a:spcBef>
                <a:spcPts val="0"/>
              </a:spcBef>
              <a:spcAft>
                <a:spcPts val="0"/>
              </a:spcAft>
              <a:buClr>
                <a:schemeClr val="dk1"/>
              </a:buClr>
              <a:buSzPts val="1100"/>
              <a:buFont typeface="Arial"/>
              <a:buNone/>
            </a:pPr>
            <a:r>
              <a:rPr lang="en" sz="1500">
                <a:solidFill>
                  <a:schemeClr val="dk1"/>
                </a:solidFill>
              </a:rPr>
              <a:t>4. </a:t>
            </a:r>
            <a:r>
              <a:rPr b="1" lang="en" sz="1500">
                <a:solidFill>
                  <a:schemeClr val="dk1"/>
                </a:solidFill>
              </a:rPr>
              <a:t>Conclusion/implications: </a:t>
            </a:r>
            <a:r>
              <a:rPr lang="en" sz="1500">
                <a:solidFill>
                  <a:schemeClr val="dk1"/>
                </a:solidFill>
              </a:rPr>
              <a:t>What are the larger implications of your findings, especially for the</a:t>
            </a:r>
            <a:endParaRPr sz="1500">
              <a:solidFill>
                <a:schemeClr val="dk1"/>
              </a:solidFill>
            </a:endParaRPr>
          </a:p>
          <a:p>
            <a:pPr indent="0" lvl="0" marL="0" rtl="0" algn="l">
              <a:spcBef>
                <a:spcPts val="0"/>
              </a:spcBef>
              <a:spcAft>
                <a:spcPts val="0"/>
              </a:spcAft>
              <a:buClr>
                <a:schemeClr val="dk1"/>
              </a:buClr>
              <a:buSzPts val="1100"/>
              <a:buFont typeface="Arial"/>
              <a:buNone/>
            </a:pPr>
            <a:r>
              <a:rPr lang="en" sz="1500">
                <a:solidFill>
                  <a:schemeClr val="dk1"/>
                </a:solidFill>
              </a:rPr>
              <a:t>problem/gap identified previously? Why is this research valuable?</a:t>
            </a:r>
            <a:endParaRPr sz="1500">
              <a:solidFill>
                <a:schemeClr val="dk1"/>
              </a:solidFill>
            </a:endParaRPr>
          </a:p>
          <a:p>
            <a:pPr indent="0" lvl="0" marL="0" rtl="0" algn="l">
              <a:spcBef>
                <a:spcPts val="0"/>
              </a:spcBef>
              <a:spcAft>
                <a:spcPts val="1600"/>
              </a:spcAft>
              <a:buNone/>
            </a:pPr>
            <a:r>
              <a:t/>
            </a:r>
            <a:endParaRPr sz="1500"/>
          </a:p>
        </p:txBody>
      </p:sp>
      <p:pic>
        <p:nvPicPr>
          <p:cNvPr id="91" name="Google Shape;91;p18"/>
          <p:cNvPicPr preferRelativeResize="0"/>
          <p:nvPr/>
        </p:nvPicPr>
        <p:blipFill>
          <a:blip r:embed="rId3">
            <a:alphaModFix/>
          </a:blip>
          <a:stretch>
            <a:fillRect/>
          </a:stretch>
        </p:blipFill>
        <p:spPr>
          <a:xfrm>
            <a:off x="7575400" y="0"/>
            <a:ext cx="1568600" cy="13677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300"/>
              <a:t>WRITING AN ABSTRACT IN 6 STEPS: Step 1</a:t>
            </a:r>
            <a:endParaRPr b="1" sz="2300"/>
          </a:p>
        </p:txBody>
      </p:sp>
      <p:sp>
        <p:nvSpPr>
          <p:cNvPr id="97" name="Google Shape;97;p19"/>
          <p:cNvSpPr txBox="1"/>
          <p:nvPr>
            <p:ph idx="1" type="body"/>
          </p:nvPr>
        </p:nvSpPr>
        <p:spPr>
          <a:xfrm>
            <a:off x="311700" y="1152475"/>
            <a:ext cx="72117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00"/>
                </a:solidFill>
              </a:rPr>
              <a:t>Step 1: Introduction. In one sentence, what’s the topic? Phrase it in a way that your reader will understand.</a:t>
            </a:r>
            <a:endParaRPr b="1">
              <a:solidFill>
                <a:srgbClr val="000000"/>
              </a:solidFill>
            </a:endParaRPr>
          </a:p>
          <a:p>
            <a:pPr indent="0" lvl="0" marL="0" rtl="0" algn="l">
              <a:spcBef>
                <a:spcPts val="1600"/>
              </a:spcBef>
              <a:spcAft>
                <a:spcPts val="0"/>
              </a:spcAft>
              <a:buNone/>
            </a:pPr>
            <a:r>
              <a:t/>
            </a:r>
            <a:endParaRPr>
              <a:solidFill>
                <a:srgbClr val="000000"/>
              </a:solidFill>
            </a:endParaRPr>
          </a:p>
          <a:p>
            <a:pPr indent="0" lvl="0" marL="0" rtl="0" algn="l">
              <a:spcBef>
                <a:spcPts val="1600"/>
              </a:spcBef>
              <a:spcAft>
                <a:spcPts val="0"/>
              </a:spcAft>
              <a:buNone/>
            </a:pPr>
            <a:r>
              <a:rPr lang="en">
                <a:solidFill>
                  <a:srgbClr val="000000"/>
                </a:solidFill>
              </a:rPr>
              <a:t>Example: </a:t>
            </a:r>
            <a:r>
              <a:rPr i="1" lang="en">
                <a:solidFill>
                  <a:srgbClr val="000000"/>
                </a:solidFill>
              </a:rPr>
              <a:t>There are many cookbooks that have banana bread recipes.</a:t>
            </a:r>
            <a:endParaRPr i="1">
              <a:solidFill>
                <a:srgbClr val="000000"/>
              </a:solidFill>
            </a:endParaRPr>
          </a:p>
          <a:p>
            <a:pPr indent="0" lvl="0" marL="0" rtl="0" algn="l">
              <a:spcBef>
                <a:spcPts val="1600"/>
              </a:spcBef>
              <a:spcAft>
                <a:spcPts val="1600"/>
              </a:spcAft>
              <a:buNone/>
            </a:pPr>
            <a:r>
              <a:t/>
            </a:r>
            <a:endParaRPr>
              <a:solidFill>
                <a:srgbClr val="000000"/>
              </a:solidFill>
            </a:endParaRPr>
          </a:p>
        </p:txBody>
      </p:sp>
      <p:pic>
        <p:nvPicPr>
          <p:cNvPr id="98" name="Google Shape;98;p19"/>
          <p:cNvPicPr preferRelativeResize="0"/>
          <p:nvPr/>
        </p:nvPicPr>
        <p:blipFill>
          <a:blip r:embed="rId3">
            <a:alphaModFix/>
          </a:blip>
          <a:stretch>
            <a:fillRect/>
          </a:stretch>
        </p:blipFill>
        <p:spPr>
          <a:xfrm>
            <a:off x="7575400" y="0"/>
            <a:ext cx="1568600" cy="1367775"/>
          </a:xfrm>
          <a:prstGeom prst="rect">
            <a:avLst/>
          </a:prstGeom>
          <a:noFill/>
          <a:ln>
            <a:noFill/>
          </a:ln>
        </p:spPr>
      </p:pic>
      <p:sp>
        <p:nvSpPr>
          <p:cNvPr id="99" name="Google Shape;99;p19"/>
          <p:cNvSpPr txBox="1"/>
          <p:nvPr/>
        </p:nvSpPr>
        <p:spPr>
          <a:xfrm>
            <a:off x="372875" y="4703625"/>
            <a:ext cx="7589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Adapted from: “</a:t>
            </a:r>
            <a:r>
              <a:rPr lang="en" u="sng">
                <a:solidFill>
                  <a:schemeClr val="hlink"/>
                </a:solidFill>
                <a:hlinkClick r:id="rId4"/>
              </a:rPr>
              <a:t>How to write a scientific abstract in six easy steps</a:t>
            </a:r>
            <a:r>
              <a:rPr lang="en"/>
              <a: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300"/>
              <a:t>WRITING AN ABSTRACT IN 6 STEPS: Step 2</a:t>
            </a:r>
            <a:endParaRPr b="1" sz="2300"/>
          </a:p>
        </p:txBody>
      </p:sp>
      <p:sp>
        <p:nvSpPr>
          <p:cNvPr id="105" name="Google Shape;105;p20"/>
          <p:cNvSpPr txBox="1"/>
          <p:nvPr>
            <p:ph idx="1" type="body"/>
          </p:nvPr>
        </p:nvSpPr>
        <p:spPr>
          <a:xfrm>
            <a:off x="311700" y="1152475"/>
            <a:ext cx="71457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00"/>
                </a:solidFill>
              </a:rPr>
              <a:t>Step 2: </a:t>
            </a:r>
            <a:r>
              <a:rPr b="1" lang="en">
                <a:solidFill>
                  <a:srgbClr val="000000"/>
                </a:solidFill>
              </a:rPr>
              <a:t>State the problem you tackle. What’s the key research question?</a:t>
            </a:r>
            <a:endParaRPr b="1">
              <a:solidFill>
                <a:srgbClr val="000000"/>
              </a:solidFill>
            </a:endParaRPr>
          </a:p>
          <a:p>
            <a:pPr indent="-342900" lvl="0" marL="457200" rtl="0" algn="l">
              <a:spcBef>
                <a:spcPts val="1600"/>
              </a:spcBef>
              <a:spcAft>
                <a:spcPts val="0"/>
              </a:spcAft>
              <a:buClr>
                <a:srgbClr val="000000"/>
              </a:buClr>
              <a:buSzPts val="1800"/>
              <a:buChar char="●"/>
            </a:pPr>
            <a:r>
              <a:rPr lang="en">
                <a:solidFill>
                  <a:srgbClr val="000000"/>
                </a:solidFill>
              </a:rPr>
              <a:t>If you can’t summarize your thesis/paper/essay in one key question, then you don’t yet understand what you’re trying to write about (Which is OKAY!). </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Keep working at this step until you have a single, concise (and understandable) question.</a:t>
            </a:r>
            <a:endParaRPr>
              <a:solidFill>
                <a:srgbClr val="000000"/>
              </a:solidFill>
            </a:endParaRPr>
          </a:p>
          <a:p>
            <a:pPr indent="0" lvl="0" marL="0" rtl="0" algn="l">
              <a:spcBef>
                <a:spcPts val="1600"/>
              </a:spcBef>
              <a:spcAft>
                <a:spcPts val="0"/>
              </a:spcAft>
              <a:buNone/>
            </a:pPr>
            <a:r>
              <a:rPr lang="en">
                <a:solidFill>
                  <a:srgbClr val="000000"/>
                </a:solidFill>
              </a:rPr>
              <a:t>Example: </a:t>
            </a:r>
            <a:r>
              <a:rPr i="1" lang="en">
                <a:solidFill>
                  <a:srgbClr val="000000"/>
                </a:solidFill>
              </a:rPr>
              <a:t>However, it is hard to know which recipe to follow. </a:t>
            </a:r>
            <a:endParaRPr i="1">
              <a:solidFill>
                <a:srgbClr val="000000"/>
              </a:solidFill>
            </a:endParaRPr>
          </a:p>
          <a:p>
            <a:pPr indent="0" lvl="0" marL="0" rtl="0" algn="l">
              <a:spcBef>
                <a:spcPts val="1600"/>
              </a:spcBef>
              <a:spcAft>
                <a:spcPts val="1600"/>
              </a:spcAft>
              <a:buNone/>
            </a:pPr>
            <a:r>
              <a:t/>
            </a:r>
            <a:endParaRPr>
              <a:solidFill>
                <a:srgbClr val="000000"/>
              </a:solidFill>
            </a:endParaRPr>
          </a:p>
        </p:txBody>
      </p:sp>
      <p:pic>
        <p:nvPicPr>
          <p:cNvPr id="106" name="Google Shape;106;p20"/>
          <p:cNvPicPr preferRelativeResize="0"/>
          <p:nvPr/>
        </p:nvPicPr>
        <p:blipFill>
          <a:blip r:embed="rId3">
            <a:alphaModFix/>
          </a:blip>
          <a:stretch>
            <a:fillRect/>
          </a:stretch>
        </p:blipFill>
        <p:spPr>
          <a:xfrm>
            <a:off x="7575400" y="0"/>
            <a:ext cx="1568600" cy="1367775"/>
          </a:xfrm>
          <a:prstGeom prst="rect">
            <a:avLst/>
          </a:prstGeom>
          <a:noFill/>
          <a:ln>
            <a:noFill/>
          </a:ln>
        </p:spPr>
      </p:pic>
      <p:sp>
        <p:nvSpPr>
          <p:cNvPr id="107" name="Google Shape;107;p20"/>
          <p:cNvSpPr txBox="1"/>
          <p:nvPr/>
        </p:nvSpPr>
        <p:spPr>
          <a:xfrm>
            <a:off x="372875" y="4703625"/>
            <a:ext cx="7589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Adapted from: “</a:t>
            </a:r>
            <a:r>
              <a:rPr lang="en" u="sng">
                <a:solidFill>
                  <a:schemeClr val="hlink"/>
                </a:solidFill>
                <a:hlinkClick r:id="rId4"/>
              </a:rPr>
              <a:t>How to write a scientific abstract in six easy steps</a:t>
            </a:r>
            <a:r>
              <a:rPr lang="en"/>
              <a: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300"/>
              <a:t>WRITING AN ABSTRACT IN 6 STEPS: Step 3</a:t>
            </a:r>
            <a:endParaRPr b="1" sz="2300"/>
          </a:p>
        </p:txBody>
      </p:sp>
      <p:sp>
        <p:nvSpPr>
          <p:cNvPr id="113" name="Google Shape;113;p21"/>
          <p:cNvSpPr txBox="1"/>
          <p:nvPr>
            <p:ph idx="1" type="body"/>
          </p:nvPr>
        </p:nvSpPr>
        <p:spPr>
          <a:xfrm>
            <a:off x="311700" y="1000075"/>
            <a:ext cx="7145700" cy="359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00"/>
                </a:solidFill>
              </a:rPr>
              <a:t>Step 3: Summarize (in one sentence) why nobody else has adequately answered the research question yet. </a:t>
            </a:r>
            <a:endParaRPr b="1">
              <a:solidFill>
                <a:srgbClr val="000000"/>
              </a:solidFill>
            </a:endParaRPr>
          </a:p>
          <a:p>
            <a:pPr indent="-342900" lvl="0" marL="457200" rtl="0" algn="l">
              <a:spcBef>
                <a:spcPts val="1600"/>
              </a:spcBef>
              <a:spcAft>
                <a:spcPts val="0"/>
              </a:spcAft>
              <a:buClr>
                <a:srgbClr val="000000"/>
              </a:buClr>
              <a:buSzPts val="1800"/>
              <a:buChar char="●"/>
            </a:pPr>
            <a:r>
              <a:rPr lang="en">
                <a:solidFill>
                  <a:srgbClr val="000000"/>
                </a:solidFill>
              </a:rPr>
              <a:t>Don’t</a:t>
            </a:r>
            <a:r>
              <a:rPr lang="en">
                <a:solidFill>
                  <a:srgbClr val="000000"/>
                </a:solidFill>
              </a:rPr>
              <a:t> cover all the various ways in which people have tried and failed</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Explain that there’s this one particular approach that nobody else tried yet (hint: it’s the thing that your research does): phrase it in such a way that it’s clear it’s a gap in the literature.</a:t>
            </a:r>
            <a:endParaRPr>
              <a:solidFill>
                <a:srgbClr val="000000"/>
              </a:solidFill>
            </a:endParaRPr>
          </a:p>
          <a:p>
            <a:pPr indent="0" lvl="0" marL="0" rtl="0" algn="l">
              <a:spcBef>
                <a:spcPts val="1600"/>
              </a:spcBef>
              <a:spcAft>
                <a:spcPts val="0"/>
              </a:spcAft>
              <a:buNone/>
            </a:pPr>
            <a:r>
              <a:rPr lang="en">
                <a:solidFill>
                  <a:srgbClr val="000000"/>
                </a:solidFill>
              </a:rPr>
              <a:t>Example: </a:t>
            </a:r>
            <a:r>
              <a:rPr i="1" lang="en">
                <a:solidFill>
                  <a:srgbClr val="000000"/>
                </a:solidFill>
              </a:rPr>
              <a:t>It is arduous to make every banana bread and relying on reviews of recipes can be untrustworthy due to differing taste preferences of the reviewer. </a:t>
            </a:r>
            <a:endParaRPr i="1">
              <a:solidFill>
                <a:srgbClr val="000000"/>
              </a:solidFill>
            </a:endParaRPr>
          </a:p>
          <a:p>
            <a:pPr indent="0" lvl="0" marL="0" rtl="0" algn="l">
              <a:spcBef>
                <a:spcPts val="1600"/>
              </a:spcBef>
              <a:spcAft>
                <a:spcPts val="1600"/>
              </a:spcAft>
              <a:buNone/>
            </a:pPr>
            <a:r>
              <a:t/>
            </a:r>
            <a:endParaRPr>
              <a:solidFill>
                <a:srgbClr val="000000"/>
              </a:solidFill>
            </a:endParaRPr>
          </a:p>
        </p:txBody>
      </p:sp>
      <p:pic>
        <p:nvPicPr>
          <p:cNvPr id="114" name="Google Shape;114;p21"/>
          <p:cNvPicPr preferRelativeResize="0"/>
          <p:nvPr/>
        </p:nvPicPr>
        <p:blipFill>
          <a:blip r:embed="rId3">
            <a:alphaModFix/>
          </a:blip>
          <a:stretch>
            <a:fillRect/>
          </a:stretch>
        </p:blipFill>
        <p:spPr>
          <a:xfrm>
            <a:off x="7575400" y="0"/>
            <a:ext cx="1568600" cy="1367775"/>
          </a:xfrm>
          <a:prstGeom prst="rect">
            <a:avLst/>
          </a:prstGeom>
          <a:noFill/>
          <a:ln>
            <a:noFill/>
          </a:ln>
        </p:spPr>
      </p:pic>
      <p:sp>
        <p:nvSpPr>
          <p:cNvPr id="115" name="Google Shape;115;p21"/>
          <p:cNvSpPr txBox="1"/>
          <p:nvPr/>
        </p:nvSpPr>
        <p:spPr>
          <a:xfrm>
            <a:off x="372875" y="4703625"/>
            <a:ext cx="7589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Adapted from: “</a:t>
            </a:r>
            <a:r>
              <a:rPr lang="en" u="sng">
                <a:solidFill>
                  <a:schemeClr val="hlink"/>
                </a:solidFill>
                <a:hlinkClick r:id="rId4"/>
              </a:rPr>
              <a:t>How to write a scientific abstract in six easy steps</a:t>
            </a:r>
            <a:r>
              <a:rPr lang="en"/>
              <a:t>”</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